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262" r:id="rId5"/>
    <p:sldId id="1772" r:id="rId6"/>
    <p:sldId id="1791" r:id="rId7"/>
    <p:sldId id="1776" r:id="rId8"/>
    <p:sldId id="1950" r:id="rId9"/>
    <p:sldId id="1951" r:id="rId10"/>
    <p:sldId id="1952" r:id="rId11"/>
    <p:sldId id="1954" r:id="rId12"/>
    <p:sldId id="1956" r:id="rId13"/>
    <p:sldId id="1953" r:id="rId14"/>
    <p:sldId id="1955" r:id="rId15"/>
    <p:sldId id="1961" r:id="rId16"/>
    <p:sldId id="1958" r:id="rId17"/>
    <p:sldId id="1962" r:id="rId18"/>
    <p:sldId id="1957" r:id="rId19"/>
    <p:sldId id="1924" r:id="rId20"/>
    <p:sldId id="1819" r:id="rId21"/>
    <p:sldId id="1842" r:id="rId22"/>
    <p:sldId id="1770" r:id="rId23"/>
    <p:sldId id="1964" r:id="rId24"/>
    <p:sldId id="1965" r:id="rId25"/>
    <p:sldId id="1966" r:id="rId26"/>
    <p:sldId id="1971" r:id="rId27"/>
    <p:sldId id="1968" r:id="rId28"/>
    <p:sldId id="1969" r:id="rId29"/>
    <p:sldId id="1970" r:id="rId30"/>
    <p:sldId id="1972" r:id="rId31"/>
    <p:sldId id="1963" r:id="rId3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lom, Dominique G" initials="BDG" lastIdx="6" clrIdx="0">
    <p:extLst>
      <p:ext uri="{19B8F6BF-5375-455C-9EA6-DF929625EA0E}">
        <p15:presenceInfo xmlns:p15="http://schemas.microsoft.com/office/powerpoint/2012/main" userId="S::Dominique.G.Blom@hud.gov::430aa858-42fc-4fe1-808f-531791df4d68" providerId="AD"/>
      </p:ext>
    </p:extLst>
  </p:cmAuthor>
  <p:cmAuthor id="2" name="Thomas, Todd C" initials="TTC" lastIdx="14" clrIdx="1">
    <p:extLst>
      <p:ext uri="{19B8F6BF-5375-455C-9EA6-DF929625EA0E}">
        <p15:presenceInfo xmlns:p15="http://schemas.microsoft.com/office/powerpoint/2012/main" userId="S::Todd.C.Thomas@hud.gov::3567654d-fa68-4dbb-9dc8-2eaf7a11b80b" providerId="AD"/>
      </p:ext>
    </p:extLst>
  </p:cmAuthor>
  <p:cmAuthor id="3" name="Bell, Alison E" initials="BAE" lastIdx="7" clrIdx="2">
    <p:extLst>
      <p:ext uri="{19B8F6BF-5375-455C-9EA6-DF929625EA0E}">
        <p15:presenceInfo xmlns:p15="http://schemas.microsoft.com/office/powerpoint/2012/main" userId="S::Alison.Bell@hud.gov::2278f69e-f85b-4384-93c8-65e89cb32361" providerId="AD"/>
      </p:ext>
    </p:extLst>
  </p:cmAuthor>
  <p:cmAuthor id="4" name="Bastarache, Danielle L" initials="BDL" lastIdx="28" clrIdx="3">
    <p:extLst>
      <p:ext uri="{19B8F6BF-5375-455C-9EA6-DF929625EA0E}">
        <p15:presenceInfo xmlns:p15="http://schemas.microsoft.com/office/powerpoint/2012/main" userId="S::Danielle.L.Bastarache@hud.gov::b8334585-5fec-4f81-9865-bf601302aab6" providerId="AD"/>
      </p:ext>
    </p:extLst>
  </p:cmAuthor>
  <p:cmAuthor id="5" name="Michael S Dennis" initials="msd" lastIdx="37" clrIdx="4">
    <p:extLst>
      <p:ext uri="{19B8F6BF-5375-455C-9EA6-DF929625EA0E}">
        <p15:presenceInfo xmlns:p15="http://schemas.microsoft.com/office/powerpoint/2012/main" userId="Michael S Dennis" providerId="None"/>
      </p:ext>
    </p:extLst>
  </p:cmAuthor>
  <p:cmAuthor id="6" name="Shepherd, Monica C" initials="SC" lastIdx="2" clrIdx="5">
    <p:extLst>
      <p:ext uri="{19B8F6BF-5375-455C-9EA6-DF929625EA0E}">
        <p15:presenceInfo xmlns:p15="http://schemas.microsoft.com/office/powerpoint/2012/main" userId="S::monica.c.shepherd@hud.gov::942a944b-d534-4e67-a1ba-dd382f8a4531" providerId="AD"/>
      </p:ext>
    </p:extLst>
  </p:cmAuthor>
  <p:cmAuthor id="7" name="Anderson, Lea E" initials="ALE" lastIdx="36" clrIdx="6">
    <p:extLst>
      <p:ext uri="{19B8F6BF-5375-455C-9EA6-DF929625EA0E}">
        <p15:presenceInfo xmlns:p15="http://schemas.microsoft.com/office/powerpoint/2012/main" userId="S::Lea.E.Anderson@hud.gov::6ca52ed6-879a-46a8-acda-1a75034b8495" providerId="AD"/>
      </p:ext>
    </p:extLst>
  </p:cmAuthor>
  <p:cmAuthor id="8" name="Ray, Kymian D" initials="RKD" lastIdx="5" clrIdx="7">
    <p:extLst>
      <p:ext uri="{19B8F6BF-5375-455C-9EA6-DF929625EA0E}">
        <p15:presenceInfo xmlns:p15="http://schemas.microsoft.com/office/powerpoint/2012/main" userId="S::Kymian.D.Ray@hud.gov::ca6c4cde-5168-4b25-af17-382dc6eb25ad" providerId="AD"/>
      </p:ext>
    </p:extLst>
  </p:cmAuthor>
  <p:cmAuthor id="9" name="Jones, Ryan E" initials="JRE" lastIdx="6" clrIdx="8">
    <p:extLst>
      <p:ext uri="{19B8F6BF-5375-455C-9EA6-DF929625EA0E}">
        <p15:presenceInfo xmlns:p15="http://schemas.microsoft.com/office/powerpoint/2012/main" userId="S::Ryan.E.Jones@hud.gov::c3e7e8f0-cd80-480a-8734-886bf945cb72" providerId="AD"/>
      </p:ext>
    </p:extLst>
  </p:cmAuthor>
  <p:cmAuthor id="10" name="Garcia, Danielle D" initials="GDD" lastIdx="8" clrIdx="9">
    <p:extLst>
      <p:ext uri="{19B8F6BF-5375-455C-9EA6-DF929625EA0E}">
        <p15:presenceInfo xmlns:p15="http://schemas.microsoft.com/office/powerpoint/2012/main" userId="S::Danielle.D.Garcia@hud.gov::0cc0d841-017f-4a07-81bd-b7f0dc05210d" providerId="AD"/>
      </p:ext>
    </p:extLst>
  </p:cmAuthor>
  <p:cmAuthor id="11" name="Radosevich, Tara J" initials="RTJ" lastIdx="5" clrIdx="10">
    <p:extLst>
      <p:ext uri="{19B8F6BF-5375-455C-9EA6-DF929625EA0E}">
        <p15:presenceInfo xmlns:p15="http://schemas.microsoft.com/office/powerpoint/2012/main" userId="S::Tara.J.Radosevich@hud.gov::ff0e8c22-4779-4c2a-8882-29b2298d6feb" providerId="AD"/>
      </p:ext>
    </p:extLst>
  </p:cmAuthor>
  <p:cmAuthor id="12" name="Minish, Neill L" initials="MNL" lastIdx="4" clrIdx="11">
    <p:extLst>
      <p:ext uri="{19B8F6BF-5375-455C-9EA6-DF929625EA0E}">
        <p15:presenceInfo xmlns:p15="http://schemas.microsoft.com/office/powerpoint/2012/main" userId="S::Neill.L.Minish@hud.gov::0511344e-3920-4562-b87f-f648164f9970" providerId="AD"/>
      </p:ext>
    </p:extLst>
  </p:cmAuthor>
  <p:cmAuthor id="13" name="Hashim, Kyleen M" initials="HM" lastIdx="2" clrIdx="12">
    <p:extLst>
      <p:ext uri="{19B8F6BF-5375-455C-9EA6-DF929625EA0E}">
        <p15:presenceInfo xmlns:p15="http://schemas.microsoft.com/office/powerpoint/2012/main" userId="S::kyleen.m.hashim@hud.gov::639a2f8f-14cc-4210-b22f-455a0eccd4da" providerId="AD"/>
      </p:ext>
    </p:extLst>
  </p:cmAuthor>
  <p:cmAuthor id="14" name="Fontanez Sanchez, Miguel A" initials="FA" lastIdx="4" clrIdx="13">
    <p:extLst>
      <p:ext uri="{19B8F6BF-5375-455C-9EA6-DF929625EA0E}">
        <p15:presenceInfo xmlns:p15="http://schemas.microsoft.com/office/powerpoint/2012/main" userId="S::miguel.a.fontanezsanchez@hud.gov::7d63ec6c-3ac9-44a8-99fc-5282f3783cb1" providerId="AD"/>
      </p:ext>
    </p:extLst>
  </p:cmAuthor>
  <p:cmAuthor id="15" name="Bilka, Nicholas J" initials="BJ" lastIdx="4" clrIdx="14">
    <p:extLst>
      <p:ext uri="{19B8F6BF-5375-455C-9EA6-DF929625EA0E}">
        <p15:presenceInfo xmlns:p15="http://schemas.microsoft.com/office/powerpoint/2012/main" userId="S::nicholas.j.bilka@hud.gov::22602d20-a23f-4a4d-bf1c-cfbf47999426" providerId="AD"/>
      </p:ext>
    </p:extLst>
  </p:cmAuthor>
  <p:cmAuthor id="16" name="Durham, Steven R" initials="DSR" lastIdx="4" clrIdx="15">
    <p:extLst>
      <p:ext uri="{19B8F6BF-5375-455C-9EA6-DF929625EA0E}">
        <p15:presenceInfo xmlns:p15="http://schemas.microsoft.com/office/powerpoint/2012/main" userId="S::Steven.R.Durham@hud.gov::733bbea1-ba0d-42a7-9068-ad16661d723c" providerId="AD"/>
      </p:ext>
    </p:extLst>
  </p:cmAuthor>
  <p:cmAuthor id="17" name="Bilka, Nicholas J" initials="NJB" lastIdx="6" clrIdx="16">
    <p:extLst>
      <p:ext uri="{19B8F6BF-5375-455C-9EA6-DF929625EA0E}">
        <p15:presenceInfo xmlns:p15="http://schemas.microsoft.com/office/powerpoint/2012/main" userId="Bilka, Nicholas J" providerId="None"/>
      </p:ext>
    </p:extLst>
  </p:cmAuthor>
  <p:cmAuthor id="18" name="CKubacki 12-2016" initials="C1" lastIdx="3" clrIdx="17">
    <p:extLst>
      <p:ext uri="{19B8F6BF-5375-455C-9EA6-DF929625EA0E}">
        <p15:presenceInfo xmlns:p15="http://schemas.microsoft.com/office/powerpoint/2012/main" userId="CKubacki 12-2016"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339966"/>
    <a:srgbClr val="003366"/>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59E4F4F1-5D92-42C0-BB25-CAE543F27C79}" type="datetimeFigureOut">
              <a:rPr lang="en-US" smtClean="0"/>
              <a:t>10/7/2020</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416D4845-D7E8-4BB1-88F9-7858D2550C8C}" type="slidenum">
              <a:rPr lang="en-US" smtClean="0"/>
              <a:t>‹#›</a:t>
            </a:fld>
            <a:endParaRPr lang="en-US" dirty="0"/>
          </a:p>
        </p:txBody>
      </p:sp>
    </p:spTree>
    <p:extLst>
      <p:ext uri="{BB962C8B-B14F-4D97-AF65-F5344CB8AC3E}">
        <p14:creationId xmlns:p14="http://schemas.microsoft.com/office/powerpoint/2010/main" val="3802119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1</a:t>
            </a:fld>
            <a:endParaRPr lang="en-US" dirty="0"/>
          </a:p>
        </p:txBody>
      </p:sp>
    </p:spTree>
    <p:extLst>
      <p:ext uri="{BB962C8B-B14F-4D97-AF65-F5344CB8AC3E}">
        <p14:creationId xmlns:p14="http://schemas.microsoft.com/office/powerpoint/2010/main" val="35593589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10</a:t>
            </a:fld>
            <a:endParaRPr lang="en-US" dirty="0"/>
          </a:p>
        </p:txBody>
      </p:sp>
    </p:spTree>
    <p:extLst>
      <p:ext uri="{BB962C8B-B14F-4D97-AF65-F5344CB8AC3E}">
        <p14:creationId xmlns:p14="http://schemas.microsoft.com/office/powerpoint/2010/main" val="27069241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11</a:t>
            </a:fld>
            <a:endParaRPr lang="en-US" dirty="0"/>
          </a:p>
        </p:txBody>
      </p:sp>
    </p:spTree>
    <p:extLst>
      <p:ext uri="{BB962C8B-B14F-4D97-AF65-F5344CB8AC3E}">
        <p14:creationId xmlns:p14="http://schemas.microsoft.com/office/powerpoint/2010/main" val="3844958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12</a:t>
            </a:fld>
            <a:endParaRPr lang="en-US" dirty="0"/>
          </a:p>
        </p:txBody>
      </p:sp>
    </p:spTree>
    <p:extLst>
      <p:ext uri="{BB962C8B-B14F-4D97-AF65-F5344CB8AC3E}">
        <p14:creationId xmlns:p14="http://schemas.microsoft.com/office/powerpoint/2010/main" val="5800703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13</a:t>
            </a:fld>
            <a:endParaRPr lang="en-US" dirty="0"/>
          </a:p>
        </p:txBody>
      </p:sp>
    </p:spTree>
    <p:extLst>
      <p:ext uri="{BB962C8B-B14F-4D97-AF65-F5344CB8AC3E}">
        <p14:creationId xmlns:p14="http://schemas.microsoft.com/office/powerpoint/2010/main" val="1391159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14</a:t>
            </a:fld>
            <a:endParaRPr lang="en-US" dirty="0"/>
          </a:p>
        </p:txBody>
      </p:sp>
    </p:spTree>
    <p:extLst>
      <p:ext uri="{BB962C8B-B14F-4D97-AF65-F5344CB8AC3E}">
        <p14:creationId xmlns:p14="http://schemas.microsoft.com/office/powerpoint/2010/main" val="39925756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15</a:t>
            </a:fld>
            <a:endParaRPr lang="en-US" dirty="0"/>
          </a:p>
        </p:txBody>
      </p:sp>
    </p:spTree>
    <p:extLst>
      <p:ext uri="{BB962C8B-B14F-4D97-AF65-F5344CB8AC3E}">
        <p14:creationId xmlns:p14="http://schemas.microsoft.com/office/powerpoint/2010/main" val="26938120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WILL STOP IF THERE ARE QUESTIONS.</a:t>
            </a:r>
          </a:p>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16</a:t>
            </a:fld>
            <a:endParaRPr lang="en-US" dirty="0"/>
          </a:p>
        </p:txBody>
      </p:sp>
    </p:spTree>
    <p:extLst>
      <p:ext uri="{BB962C8B-B14F-4D97-AF65-F5344CB8AC3E}">
        <p14:creationId xmlns:p14="http://schemas.microsoft.com/office/powerpoint/2010/main" val="29244552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WILL STOP IF THERE ARE QUESTIONS.</a:t>
            </a:r>
          </a:p>
          <a:p>
            <a:endParaRPr lang="en-US" dirty="0"/>
          </a:p>
        </p:txBody>
      </p:sp>
      <p:sp>
        <p:nvSpPr>
          <p:cNvPr id="4" name="Date Placeholder 3"/>
          <p:cNvSpPr>
            <a:spLocks noGrp="1"/>
          </p:cNvSpPr>
          <p:nvPr>
            <p:ph type="dt"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4A53716E-3145-4D17-AF59-D4A15D5A50A8}" type="slidenum">
              <a:rPr lang="en-US" smtClean="0"/>
              <a:t>17</a:t>
            </a:fld>
            <a:endParaRPr lang="en-US" dirty="0"/>
          </a:p>
        </p:txBody>
      </p:sp>
    </p:spTree>
    <p:extLst>
      <p:ext uri="{BB962C8B-B14F-4D97-AF65-F5344CB8AC3E}">
        <p14:creationId xmlns:p14="http://schemas.microsoft.com/office/powerpoint/2010/main" val="16223683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4A53716E-3145-4D17-AF59-D4A15D5A50A8}" type="slidenum">
              <a:rPr lang="en-US" smtClean="0"/>
              <a:t>18</a:t>
            </a:fld>
            <a:endParaRPr lang="en-US" dirty="0"/>
          </a:p>
        </p:txBody>
      </p:sp>
    </p:spTree>
    <p:extLst>
      <p:ext uri="{BB962C8B-B14F-4D97-AF65-F5344CB8AC3E}">
        <p14:creationId xmlns:p14="http://schemas.microsoft.com/office/powerpoint/2010/main" val="32205078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19</a:t>
            </a:fld>
            <a:endParaRPr lang="en-US" dirty="0"/>
          </a:p>
        </p:txBody>
      </p:sp>
    </p:spTree>
    <p:extLst>
      <p:ext uri="{BB962C8B-B14F-4D97-AF65-F5344CB8AC3E}">
        <p14:creationId xmlns:p14="http://schemas.microsoft.com/office/powerpoint/2010/main" val="3457388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2</a:t>
            </a:fld>
            <a:endParaRPr lang="en-US" dirty="0"/>
          </a:p>
        </p:txBody>
      </p:sp>
    </p:spTree>
    <p:extLst>
      <p:ext uri="{BB962C8B-B14F-4D97-AF65-F5344CB8AC3E}">
        <p14:creationId xmlns:p14="http://schemas.microsoft.com/office/powerpoint/2010/main" val="9813183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20</a:t>
            </a:fld>
            <a:endParaRPr lang="en-US" dirty="0"/>
          </a:p>
        </p:txBody>
      </p:sp>
    </p:spTree>
    <p:extLst>
      <p:ext uri="{BB962C8B-B14F-4D97-AF65-F5344CB8AC3E}">
        <p14:creationId xmlns:p14="http://schemas.microsoft.com/office/powerpoint/2010/main" val="769921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21</a:t>
            </a:fld>
            <a:endParaRPr lang="en-US" dirty="0"/>
          </a:p>
        </p:txBody>
      </p:sp>
    </p:spTree>
    <p:extLst>
      <p:ext uri="{BB962C8B-B14F-4D97-AF65-F5344CB8AC3E}">
        <p14:creationId xmlns:p14="http://schemas.microsoft.com/office/powerpoint/2010/main" val="7810815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22</a:t>
            </a:fld>
            <a:endParaRPr lang="en-US" dirty="0"/>
          </a:p>
        </p:txBody>
      </p:sp>
    </p:spTree>
    <p:extLst>
      <p:ext uri="{BB962C8B-B14F-4D97-AF65-F5344CB8AC3E}">
        <p14:creationId xmlns:p14="http://schemas.microsoft.com/office/powerpoint/2010/main" val="3703414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23</a:t>
            </a:fld>
            <a:endParaRPr lang="en-US" dirty="0"/>
          </a:p>
        </p:txBody>
      </p:sp>
    </p:spTree>
    <p:extLst>
      <p:ext uri="{BB962C8B-B14F-4D97-AF65-F5344CB8AC3E}">
        <p14:creationId xmlns:p14="http://schemas.microsoft.com/office/powerpoint/2010/main" val="19196929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24</a:t>
            </a:fld>
            <a:endParaRPr lang="en-US" dirty="0"/>
          </a:p>
        </p:txBody>
      </p:sp>
    </p:spTree>
    <p:extLst>
      <p:ext uri="{BB962C8B-B14F-4D97-AF65-F5344CB8AC3E}">
        <p14:creationId xmlns:p14="http://schemas.microsoft.com/office/powerpoint/2010/main" val="25525239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25</a:t>
            </a:fld>
            <a:endParaRPr lang="en-US" dirty="0"/>
          </a:p>
        </p:txBody>
      </p:sp>
    </p:spTree>
    <p:extLst>
      <p:ext uri="{BB962C8B-B14F-4D97-AF65-F5344CB8AC3E}">
        <p14:creationId xmlns:p14="http://schemas.microsoft.com/office/powerpoint/2010/main" val="24173578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26</a:t>
            </a:fld>
            <a:endParaRPr lang="en-US" dirty="0"/>
          </a:p>
        </p:txBody>
      </p:sp>
    </p:spTree>
    <p:extLst>
      <p:ext uri="{BB962C8B-B14F-4D97-AF65-F5344CB8AC3E}">
        <p14:creationId xmlns:p14="http://schemas.microsoft.com/office/powerpoint/2010/main" val="16133210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27</a:t>
            </a:fld>
            <a:endParaRPr lang="en-US" dirty="0"/>
          </a:p>
        </p:txBody>
      </p:sp>
    </p:spTree>
    <p:extLst>
      <p:ext uri="{BB962C8B-B14F-4D97-AF65-F5344CB8AC3E}">
        <p14:creationId xmlns:p14="http://schemas.microsoft.com/office/powerpoint/2010/main" val="2054906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28</a:t>
            </a:fld>
            <a:endParaRPr lang="en-US" dirty="0"/>
          </a:p>
        </p:txBody>
      </p:sp>
    </p:spTree>
    <p:extLst>
      <p:ext uri="{BB962C8B-B14F-4D97-AF65-F5344CB8AC3E}">
        <p14:creationId xmlns:p14="http://schemas.microsoft.com/office/powerpoint/2010/main" val="3852007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3</a:t>
            </a:fld>
            <a:endParaRPr lang="en-US" dirty="0"/>
          </a:p>
        </p:txBody>
      </p:sp>
    </p:spTree>
    <p:extLst>
      <p:ext uri="{BB962C8B-B14F-4D97-AF65-F5344CB8AC3E}">
        <p14:creationId xmlns:p14="http://schemas.microsoft.com/office/powerpoint/2010/main" val="4164050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4</a:t>
            </a:fld>
            <a:endParaRPr lang="en-US" dirty="0"/>
          </a:p>
        </p:txBody>
      </p:sp>
    </p:spTree>
    <p:extLst>
      <p:ext uri="{BB962C8B-B14F-4D97-AF65-F5344CB8AC3E}">
        <p14:creationId xmlns:p14="http://schemas.microsoft.com/office/powerpoint/2010/main" val="653934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5</a:t>
            </a:fld>
            <a:endParaRPr lang="en-US" dirty="0"/>
          </a:p>
        </p:txBody>
      </p:sp>
    </p:spTree>
    <p:extLst>
      <p:ext uri="{BB962C8B-B14F-4D97-AF65-F5344CB8AC3E}">
        <p14:creationId xmlns:p14="http://schemas.microsoft.com/office/powerpoint/2010/main" val="537955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6</a:t>
            </a:fld>
            <a:endParaRPr lang="en-US" dirty="0"/>
          </a:p>
        </p:txBody>
      </p:sp>
    </p:spTree>
    <p:extLst>
      <p:ext uri="{BB962C8B-B14F-4D97-AF65-F5344CB8AC3E}">
        <p14:creationId xmlns:p14="http://schemas.microsoft.com/office/powerpoint/2010/main" val="4127554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7</a:t>
            </a:fld>
            <a:endParaRPr lang="en-US" dirty="0"/>
          </a:p>
        </p:txBody>
      </p:sp>
    </p:spTree>
    <p:extLst>
      <p:ext uri="{BB962C8B-B14F-4D97-AF65-F5344CB8AC3E}">
        <p14:creationId xmlns:p14="http://schemas.microsoft.com/office/powerpoint/2010/main" val="4202881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8</a:t>
            </a:fld>
            <a:endParaRPr lang="en-US" dirty="0"/>
          </a:p>
        </p:txBody>
      </p:sp>
    </p:spTree>
    <p:extLst>
      <p:ext uri="{BB962C8B-B14F-4D97-AF65-F5344CB8AC3E}">
        <p14:creationId xmlns:p14="http://schemas.microsoft.com/office/powerpoint/2010/main" val="519250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9</a:t>
            </a:fld>
            <a:endParaRPr lang="en-US" dirty="0"/>
          </a:p>
        </p:txBody>
      </p:sp>
    </p:spTree>
    <p:extLst>
      <p:ext uri="{BB962C8B-B14F-4D97-AF65-F5344CB8AC3E}">
        <p14:creationId xmlns:p14="http://schemas.microsoft.com/office/powerpoint/2010/main" val="2874630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85CA4-526B-4A3D-8995-6B3C139010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5C8970-BD68-4494-928B-0660594C49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091E98-1280-42AE-9335-DA1D088BCCB7}"/>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5" name="Footer Placeholder 4">
            <a:extLst>
              <a:ext uri="{FF2B5EF4-FFF2-40B4-BE49-F238E27FC236}">
                <a16:creationId xmlns:a16="http://schemas.microsoft.com/office/drawing/2014/main" id="{A5C76528-BB26-4040-9960-3CEA2833F07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BE64801-8F14-465A-8161-90A9A72D2BAD}"/>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930613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0298F-152A-4926-BC99-1D249EBDE7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E66DD21-2A21-4D74-A667-85C38B1021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5C7A83-7A53-4425-98D5-7122F3C64ACD}"/>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5" name="Footer Placeholder 4">
            <a:extLst>
              <a:ext uri="{FF2B5EF4-FFF2-40B4-BE49-F238E27FC236}">
                <a16:creationId xmlns:a16="http://schemas.microsoft.com/office/drawing/2014/main" id="{A9C80683-4EAC-4F99-A777-00EE66BCEA1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508494-8E29-4028-BAF7-41AFA0DBF72C}"/>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1333855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4A059D-DE5F-493C-9D25-417626C660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4F23E0-95D5-453F-978A-17E8439029B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EDEEA3-D543-4606-A410-C5A0D0129738}"/>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5" name="Footer Placeholder 4">
            <a:extLst>
              <a:ext uri="{FF2B5EF4-FFF2-40B4-BE49-F238E27FC236}">
                <a16:creationId xmlns:a16="http://schemas.microsoft.com/office/drawing/2014/main" id="{BC8E3A6D-FE1B-4BB9-8058-38AF704A969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62B9DCC-28D4-4FA1-9268-2F43B59759D8}"/>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3793360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49744-D757-4746-B6F9-8C33B4DE46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C93BB5-40B9-466C-A2A4-29291B2227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4BA5F8-31B5-4C1D-8F31-AB24560FC00C}"/>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5" name="Footer Placeholder 4">
            <a:extLst>
              <a:ext uri="{FF2B5EF4-FFF2-40B4-BE49-F238E27FC236}">
                <a16:creationId xmlns:a16="http://schemas.microsoft.com/office/drawing/2014/main" id="{399666EF-9AAE-4785-9AE5-06053875EDC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84DFC4C-521D-471A-81B7-D52BED57CBE2}"/>
              </a:ext>
            </a:extLst>
          </p:cNvPr>
          <p:cNvSpPr>
            <a:spLocks noGrp="1"/>
          </p:cNvSpPr>
          <p:nvPr>
            <p:ph type="sldNum" sz="quarter" idx="12"/>
          </p:nvPr>
        </p:nvSpPr>
        <p:spPr>
          <a:xfrm>
            <a:off x="9448800" y="6356350"/>
            <a:ext cx="2743200" cy="365125"/>
          </a:xfrm>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3471741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42DE8-FAEC-4A7D-8598-AD8902BCA4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1D4A60-8F16-4D23-9918-109771CD0E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81DA3F-1B9D-4063-B7C5-900105B17D2B}"/>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5" name="Footer Placeholder 4">
            <a:extLst>
              <a:ext uri="{FF2B5EF4-FFF2-40B4-BE49-F238E27FC236}">
                <a16:creationId xmlns:a16="http://schemas.microsoft.com/office/drawing/2014/main" id="{9E3442AE-17F6-416F-910A-0DD52013574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52725DA-C841-4B45-979D-586746E51295}"/>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1949722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2F7F9-3860-4D62-91F0-6B39C476EB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07AFAD-D970-467D-9755-D4F0E2D042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09AEAB-DA18-482D-8F75-E319C956C4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57D49D-79A1-4106-B900-C3D44F0AF4A2}"/>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6" name="Footer Placeholder 5">
            <a:extLst>
              <a:ext uri="{FF2B5EF4-FFF2-40B4-BE49-F238E27FC236}">
                <a16:creationId xmlns:a16="http://schemas.microsoft.com/office/drawing/2014/main" id="{2B10BAA0-FBE8-4C21-8C4D-8F9B45B4A51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F53FEA3-3713-430E-969E-646F5F39FB05}"/>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309269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74723-EF88-4401-9D88-33C15DA647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D6BA9B-8E68-4EFC-BF2F-97BF89B089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BCFF6B-58EA-48B8-B1F1-BCFE885031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9620B2-7A18-462E-9004-2E88FD345E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8D88AC-EEFB-43A8-811F-977D8A0DC1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C6921A-D49E-491D-BCF8-EF01315C7595}"/>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8" name="Footer Placeholder 7">
            <a:extLst>
              <a:ext uri="{FF2B5EF4-FFF2-40B4-BE49-F238E27FC236}">
                <a16:creationId xmlns:a16="http://schemas.microsoft.com/office/drawing/2014/main" id="{6116D410-4869-42AA-BD3D-90F6F19A3DF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5C7AF0B-27F5-4DF6-BD97-D86CDC664E16}"/>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2792019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7753-DFE3-4303-9664-5EDE76B885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5A3232-3564-4B0F-B6C5-4157AFD770C1}"/>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4" name="Footer Placeholder 3">
            <a:extLst>
              <a:ext uri="{FF2B5EF4-FFF2-40B4-BE49-F238E27FC236}">
                <a16:creationId xmlns:a16="http://schemas.microsoft.com/office/drawing/2014/main" id="{D8C3591D-5EF3-4152-A084-884B70CFD7E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6B6A56F-E77A-49B7-A56F-C18EC7DF768D}"/>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3706405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DDFB0F-E763-4258-A490-D42C0BCBFE89}"/>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3" name="Footer Placeholder 2">
            <a:extLst>
              <a:ext uri="{FF2B5EF4-FFF2-40B4-BE49-F238E27FC236}">
                <a16:creationId xmlns:a16="http://schemas.microsoft.com/office/drawing/2014/main" id="{C72BFBE9-546C-4C4F-A2EF-A88C9453BB7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88FD572-221E-4AD8-9E76-A0A0D2006D88}"/>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652368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22127-64F3-439C-96C8-2E3DB51FD2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8DCDFB3-4F89-40C7-908A-FB4DA6C415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AF211F-5C8F-4A68-9761-2D43763444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95ED68-AB87-4083-9732-B008F29D0CC3}"/>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6" name="Footer Placeholder 5">
            <a:extLst>
              <a:ext uri="{FF2B5EF4-FFF2-40B4-BE49-F238E27FC236}">
                <a16:creationId xmlns:a16="http://schemas.microsoft.com/office/drawing/2014/main" id="{3DB4A505-10B6-42BA-84F2-F910866EE33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5F83209-13B4-4B33-B4FA-18F2753CB6D9}"/>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166088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E813C-F9AD-4688-B993-D27828C7EB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0D19D3-F040-44A4-9FF7-ED3047EF20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BED2D27F-0E55-489E-BDAE-0065AF1AE2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86ED7A-60ED-41DF-887A-47F73326538F}"/>
              </a:ext>
            </a:extLst>
          </p:cNvPr>
          <p:cNvSpPr>
            <a:spLocks noGrp="1"/>
          </p:cNvSpPr>
          <p:nvPr>
            <p:ph type="dt" sz="half" idx="10"/>
          </p:nvPr>
        </p:nvSpPr>
        <p:spPr/>
        <p:txBody>
          <a:bodyPr/>
          <a:lstStyle/>
          <a:p>
            <a:fld id="{EFF70259-984B-46BE-B500-402740372317}" type="datetimeFigureOut">
              <a:rPr lang="en-US" smtClean="0"/>
              <a:t>10/7/2020</a:t>
            </a:fld>
            <a:endParaRPr lang="en-US" dirty="0"/>
          </a:p>
        </p:txBody>
      </p:sp>
      <p:sp>
        <p:nvSpPr>
          <p:cNvPr id="6" name="Footer Placeholder 5">
            <a:extLst>
              <a:ext uri="{FF2B5EF4-FFF2-40B4-BE49-F238E27FC236}">
                <a16:creationId xmlns:a16="http://schemas.microsoft.com/office/drawing/2014/main" id="{A0E4BD90-9164-4BCE-BBBF-3A130EE875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31F771-945D-4DDA-8FA9-6159D31EE1A7}"/>
              </a:ext>
            </a:extLst>
          </p:cNvPr>
          <p:cNvSpPr>
            <a:spLocks noGrp="1"/>
          </p:cNvSpPr>
          <p:nvPr>
            <p:ph type="sldNum" sz="quarter" idx="12"/>
          </p:nvPr>
        </p:nvSpPr>
        <p:spPr/>
        <p:txBody>
          <a:bodyPr/>
          <a:lstStyle/>
          <a:p>
            <a:fld id="{54D70457-7CF1-45B9-9DC3-32174B6ADC54}" type="slidenum">
              <a:rPr lang="en-US" smtClean="0"/>
              <a:t>‹#›</a:t>
            </a:fld>
            <a:endParaRPr lang="en-US" dirty="0"/>
          </a:p>
        </p:txBody>
      </p:sp>
    </p:spTree>
    <p:extLst>
      <p:ext uri="{BB962C8B-B14F-4D97-AF65-F5344CB8AC3E}">
        <p14:creationId xmlns:p14="http://schemas.microsoft.com/office/powerpoint/2010/main" val="794253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15124F-E533-4636-AEC3-BC5E3A0886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CECC8F4-FB7C-4CC2-87DC-104FD42163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2E8817-A97F-4D4F-854F-162CF6C1A3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70259-984B-46BE-B500-402740372317}" type="datetimeFigureOut">
              <a:rPr lang="en-US" smtClean="0"/>
              <a:t>10/7/2020</a:t>
            </a:fld>
            <a:endParaRPr lang="en-US" dirty="0"/>
          </a:p>
        </p:txBody>
      </p:sp>
      <p:sp>
        <p:nvSpPr>
          <p:cNvPr id="5" name="Footer Placeholder 4">
            <a:extLst>
              <a:ext uri="{FF2B5EF4-FFF2-40B4-BE49-F238E27FC236}">
                <a16:creationId xmlns:a16="http://schemas.microsoft.com/office/drawing/2014/main" id="{1F3C9419-5556-4EFD-BD09-BEA5CB342D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B4998C6-9F79-41ED-9D50-2555E0DCA2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D70457-7CF1-45B9-9DC3-32174B6ADC54}" type="slidenum">
              <a:rPr lang="en-US" smtClean="0"/>
              <a:t>‹#›</a:t>
            </a:fld>
            <a:endParaRPr lang="en-US" dirty="0"/>
          </a:p>
        </p:txBody>
      </p:sp>
    </p:spTree>
    <p:extLst>
      <p:ext uri="{BB962C8B-B14F-4D97-AF65-F5344CB8AC3E}">
        <p14:creationId xmlns:p14="http://schemas.microsoft.com/office/powerpoint/2010/main" val="1698010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about:blank"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s://www.law.cornell.edu/cfr/text/2/200.305" TargetMode="External"/><Relationship Id="rId5" Type="http://schemas.openxmlformats.org/officeDocument/2006/relationships/hyperlink" Target="https://www.law.cornell.edu/definitions/index.php?width=840&amp;height=800&amp;iframe=true&amp;def_id=c14ccfef4f565af4965dc0a4cd3510a7&amp;term_occur=999&amp;term_src=Title:2:Subtitle:A:Chapter:II:Part:200:Subpart:D:Subjgrp:29:200.305" TargetMode="External"/><Relationship Id="rId4" Type="http://schemas.openxmlformats.org/officeDocument/2006/relationships/hyperlink" Target="https://www.law.cornell.edu/definitions/index.php?width=840&amp;height=800&amp;iframe=true&amp;def_id=e70d4d5b3d21f635ea2aec391214bde6&amp;term_occur=999&amp;term_src=Title:2:Subtitle:A:Chapter:II:Part:200:Subpart:D:Subjgrp:29:200.305"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sv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7271" y="2952907"/>
            <a:ext cx="9144000" cy="2637395"/>
          </a:xfrm>
        </p:spPr>
        <p:txBody>
          <a:bodyPr>
            <a:normAutofit fontScale="90000"/>
          </a:bodyPr>
          <a:lstStyle/>
          <a:p>
            <a:pPr>
              <a:spcAft>
                <a:spcPts val="600"/>
              </a:spcAft>
            </a:pPr>
            <a:r>
              <a:rPr lang="en-US" sz="5000" b="1" spc="300" dirty="0">
                <a:latin typeface="+mn-lt"/>
                <a:cs typeface="+mj-ea"/>
              </a:rPr>
              <a:t>CARES Act Reporting-Part 2</a:t>
            </a:r>
            <a:br>
              <a:rPr lang="en-US" sz="3200" spc="300" dirty="0">
                <a:latin typeface="+mn-lt"/>
                <a:cs typeface="+mj-ea"/>
              </a:rPr>
            </a:br>
            <a:r>
              <a:rPr lang="en-US" sz="3600" spc="300" dirty="0">
                <a:latin typeface="+mn-lt"/>
                <a:cs typeface="+mj-ea"/>
              </a:rPr>
              <a:t>Central Office Cost Center(COCC) and </a:t>
            </a:r>
            <a:r>
              <a:rPr lang="en-US" sz="3600" b="0" i="0" dirty="0">
                <a:effectLst/>
                <a:latin typeface="+mn-lt"/>
              </a:rPr>
              <a:t>Financial Data Schedule (FDS) Reporting</a:t>
            </a:r>
            <a:br>
              <a:rPr lang="en-US" sz="3200" b="0" i="0" dirty="0">
                <a:effectLst/>
                <a:latin typeface="+mn-lt"/>
              </a:rPr>
            </a:br>
            <a:br>
              <a:rPr lang="en-US" sz="3200" spc="300" dirty="0">
                <a:latin typeface="+mn-lt"/>
                <a:cs typeface="+mj-ea"/>
              </a:rPr>
            </a:br>
            <a:r>
              <a:rPr lang="en-US" sz="3200" b="1" dirty="0">
                <a:latin typeface="+mn-lt"/>
                <a:cs typeface="+mj-ea"/>
              </a:rPr>
              <a:t>October 1, 2020</a:t>
            </a:r>
            <a:endParaRPr lang="en-US" sz="3200" b="1" dirty="0">
              <a:latin typeface="+mn-lt"/>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7385" y="600360"/>
            <a:ext cx="6843773" cy="1986036"/>
          </a:xfrm>
          <a:prstGeom prst="rect">
            <a:avLst/>
          </a:prstGeom>
        </p:spPr>
      </p:pic>
    </p:spTree>
    <p:extLst>
      <p:ext uri="{BB962C8B-B14F-4D97-AF65-F5344CB8AC3E}">
        <p14:creationId xmlns:p14="http://schemas.microsoft.com/office/powerpoint/2010/main" val="1463829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13901" y="-1"/>
            <a:ext cx="7649817" cy="1238865"/>
          </a:xfrm>
        </p:spPr>
        <p:txBody>
          <a:bodyPr>
            <a:normAutofit fontScale="90000"/>
          </a:bodyPr>
          <a:lstStyle/>
          <a:p>
            <a:pPr algn="r"/>
            <a:r>
              <a:rPr lang="en-US" sz="4400" b="1" dirty="0"/>
              <a:t>CARES Act Waiver for COCC Fees Above Safe Harbor Rates</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11154043" cy="681376"/>
          </a:xfrm>
        </p:spPr>
        <p:txBody>
          <a:bodyPr>
            <a:normAutofit/>
          </a:bodyPr>
          <a:lstStyle/>
          <a:p>
            <a:pPr marL="0" indent="0">
              <a:lnSpc>
                <a:spcPct val="110000"/>
              </a:lnSpc>
              <a:spcBef>
                <a:spcPts val="600"/>
              </a:spcBef>
              <a:spcAft>
                <a:spcPts val="300"/>
              </a:spcAft>
              <a:buNone/>
            </a:pPr>
            <a:r>
              <a:rPr lang="en-US" sz="2400" u="sng" dirty="0">
                <a:solidFill>
                  <a:schemeClr val="accent6">
                    <a:lumMod val="50000"/>
                  </a:schemeClr>
                </a:solidFill>
              </a:rPr>
              <a:t>6. Why Can’t a PHA Increase its Frontline Service Fees? </a:t>
            </a:r>
            <a:endParaRPr lang="en-US" sz="2400" dirty="0">
              <a:solidFill>
                <a:schemeClr val="accent6">
                  <a:lumMod val="50000"/>
                </a:schemeClr>
              </a:solidFill>
            </a:endParaRPr>
          </a:p>
          <a:p>
            <a:pPr marL="0" indent="0">
              <a:buNone/>
            </a:pPr>
            <a:endParaRPr lang="en-US" sz="2000" dirty="0"/>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10</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294640" y="2045749"/>
            <a:ext cx="11450320" cy="3365024"/>
          </a:xfrm>
          <a:prstGeom prst="rect">
            <a:avLst/>
          </a:prstGeom>
        </p:spPr>
        <p:txBody>
          <a:bodyPr wrap="square">
            <a:spAutoFit/>
          </a:bodyPr>
          <a:lstStyle/>
          <a:p>
            <a:pPr marL="285750" indent="-285750">
              <a:buFont typeface="Wingdings" panose="05000000000000000000" pitchFamily="2" charset="2"/>
              <a:buChar char="Ø"/>
            </a:pPr>
            <a:r>
              <a:rPr lang="en-US" altLang="ko-KR" dirty="0">
                <a:cs typeface="Arial" pitchFamily="34" charset="0"/>
              </a:rPr>
              <a:t>A PHA </a:t>
            </a:r>
            <a:r>
              <a:rPr lang="en-US" altLang="ko-KR" u="sng" dirty="0">
                <a:cs typeface="Arial" pitchFamily="34" charset="0"/>
              </a:rPr>
              <a:t>can</a:t>
            </a:r>
            <a:r>
              <a:rPr lang="en-US" altLang="ko-KR" dirty="0">
                <a:cs typeface="Arial" pitchFamily="34" charset="0"/>
              </a:rPr>
              <a:t> increase its frontline service fees but a waiver from HUD is not needed</a:t>
            </a:r>
          </a:p>
          <a:p>
            <a:endParaRPr lang="en-US" altLang="ko-KR" dirty="0">
              <a:cs typeface="Arial" pitchFamily="34" charset="0"/>
            </a:endParaRPr>
          </a:p>
          <a:p>
            <a:pPr marL="285750" indent="-285750">
              <a:spcAft>
                <a:spcPts val="500"/>
              </a:spcAft>
              <a:buFont typeface="Wingdings" panose="05000000000000000000" pitchFamily="2" charset="2"/>
              <a:buChar char="Ø"/>
            </a:pPr>
            <a:r>
              <a:rPr lang="en-US" dirty="0"/>
              <a:t>The rate for a frontline service fee is still determined by the PHA through local market costs studies</a:t>
            </a:r>
          </a:p>
          <a:p>
            <a:pPr marL="800100" lvl="1" indent="-342900">
              <a:buFont typeface="Arial" panose="020B0604020202020204" pitchFamily="34" charset="0"/>
              <a:buChar char="•"/>
            </a:pPr>
            <a:r>
              <a:rPr lang="en-US" dirty="0"/>
              <a:t>PHA may not charge its properties or programs in excess of what the project would incur for the service if obtained through the market</a:t>
            </a:r>
          </a:p>
          <a:p>
            <a:pPr marL="1141413" lvl="2" indent="-227013">
              <a:spcAft>
                <a:spcPts val="500"/>
              </a:spcAft>
              <a:buFont typeface="Wingdings" panose="05000000000000000000" pitchFamily="2" charset="2"/>
              <a:buChar char="§"/>
            </a:pPr>
            <a:r>
              <a:rPr lang="en-US" dirty="0"/>
              <a:t>Therefore, a PHA that determines, and documents that market rates have increased during this time, can update their frontline service fee rates to reflect its local market</a:t>
            </a:r>
          </a:p>
          <a:p>
            <a:pPr marL="1141413" lvl="2" indent="-227013">
              <a:spcAft>
                <a:spcPts val="500"/>
              </a:spcAft>
              <a:buFont typeface="Wingdings" panose="05000000000000000000" pitchFamily="2" charset="2"/>
              <a:buChar char="§"/>
            </a:pPr>
            <a:r>
              <a:rPr lang="en-US" dirty="0"/>
              <a:t>PHAs will need to reassess their rates once the pandemic no longer has an impact on their local market </a:t>
            </a:r>
          </a:p>
          <a:p>
            <a:pPr marL="1141413" lvl="2" indent="-227013">
              <a:spcAft>
                <a:spcPts val="500"/>
              </a:spcAft>
              <a:buFont typeface="Wingdings" panose="05000000000000000000" pitchFamily="2" charset="2"/>
              <a:buChar char="§"/>
            </a:pPr>
            <a:r>
              <a:rPr lang="en-US" dirty="0"/>
              <a:t>Frontline service fees are not subject to being capped at a 50% increase or having the requirement of immediate use as outline in Section 4 of PIH Notice 2020-07</a:t>
            </a:r>
          </a:p>
          <a:p>
            <a:pPr marL="800100" lvl="1" indent="-342900">
              <a:buFont typeface="+mj-lt"/>
              <a:buAutoNum type="arabicPeriod"/>
            </a:pPr>
            <a:endParaRPr lang="en-US" sz="1600" dirty="0">
              <a:solidFill>
                <a:schemeClr val="tx1">
                  <a:lumMod val="75000"/>
                  <a:lumOff val="25000"/>
                </a:schemeClr>
              </a:solidFill>
              <a:cs typeface="Arial" pitchFamily="34" charset="0"/>
            </a:endParaRPr>
          </a:p>
        </p:txBody>
      </p:sp>
    </p:spTree>
    <p:extLst>
      <p:ext uri="{BB962C8B-B14F-4D97-AF65-F5344CB8AC3E}">
        <p14:creationId xmlns:p14="http://schemas.microsoft.com/office/powerpoint/2010/main" val="3355822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2648427" y="1747520"/>
            <a:ext cx="6895146" cy="2588101"/>
          </a:xfrm>
        </p:spPr>
        <p:txBody>
          <a:bodyPr>
            <a:normAutofit/>
          </a:bodyPr>
          <a:lstStyle/>
          <a:p>
            <a:pPr algn="ctr"/>
            <a:r>
              <a:rPr lang="en-US" sz="4000" b="1" dirty="0">
                <a:solidFill>
                  <a:schemeClr val="accent6">
                    <a:lumMod val="50000"/>
                  </a:schemeClr>
                </a:solidFill>
              </a:rPr>
              <a:t>FDS Reporting Examples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p:txBody>
          <a:bodyPr/>
          <a:lstStyle/>
          <a:p>
            <a:fld id="{5AC6E65E-92B5-4B18-BE66-17D27D1D6D0B}" type="slidenum">
              <a:rPr lang="en-US" smtClean="0"/>
              <a:t>11</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Tree>
    <p:extLst>
      <p:ext uri="{BB962C8B-B14F-4D97-AF65-F5344CB8AC3E}">
        <p14:creationId xmlns:p14="http://schemas.microsoft.com/office/powerpoint/2010/main" val="3264038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2367280" y="-64779"/>
            <a:ext cx="9824721" cy="1238865"/>
          </a:xfrm>
        </p:spPr>
        <p:txBody>
          <a:bodyPr>
            <a:normAutofit fontScale="90000"/>
          </a:bodyPr>
          <a:lstStyle/>
          <a:p>
            <a:pPr algn="r"/>
            <a:r>
              <a:rPr lang="en-US" sz="4400" b="1" dirty="0"/>
              <a:t>Reporting </a:t>
            </a:r>
            <a:r>
              <a:rPr lang="en-US" b="1" dirty="0"/>
              <a:t>Operating Expenses</a:t>
            </a:r>
            <a:br>
              <a:rPr lang="en-US" sz="4400" b="1" dirty="0"/>
            </a:br>
            <a:r>
              <a:rPr lang="en-US" sz="4400" b="1" dirty="0"/>
              <a:t>Paid from CARES Act Funding</a:t>
            </a:r>
            <a:endParaRPr lang="en-US" b="1"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4"/>
            <a:ext cx="11613045" cy="608975"/>
          </a:xfrm>
        </p:spPr>
        <p:txBody>
          <a:bodyPr>
            <a:normAutofit fontScale="70000" lnSpcReduction="20000"/>
          </a:bodyPr>
          <a:lstStyle/>
          <a:p>
            <a:pPr marL="0" indent="0">
              <a:lnSpc>
                <a:spcPct val="110000"/>
              </a:lnSpc>
              <a:spcBef>
                <a:spcPts val="600"/>
              </a:spcBef>
              <a:spcAft>
                <a:spcPts val="300"/>
              </a:spcAft>
              <a:buNone/>
            </a:pPr>
            <a:r>
              <a:rPr lang="en-US" u="sng" dirty="0">
                <a:solidFill>
                  <a:schemeClr val="accent6">
                    <a:lumMod val="50000"/>
                  </a:schemeClr>
                </a:solidFill>
              </a:rPr>
              <a:t>1. How Should Operating / Administrative Expenses Paid with CARES Act funds be Reported on the FDS?</a:t>
            </a:r>
            <a:endParaRPr lang="en-US" sz="2000" dirty="0">
              <a:solidFill>
                <a:schemeClr val="accent6">
                  <a:lumMod val="50000"/>
                </a:schemeClr>
              </a:solidFill>
            </a:endParaRPr>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12</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172555" y="1804753"/>
            <a:ext cx="11450320" cy="1315745"/>
          </a:xfrm>
          <a:prstGeom prst="rect">
            <a:avLst/>
          </a:prstGeom>
        </p:spPr>
        <p:txBody>
          <a:bodyPr wrap="square">
            <a:spAutoFit/>
          </a:bodyPr>
          <a:lstStyle/>
          <a:p>
            <a:pPr marL="285750" indent="-285750">
              <a:lnSpc>
                <a:spcPct val="100000"/>
              </a:lnSpc>
              <a:spcBef>
                <a:spcPts val="600"/>
              </a:spcBef>
              <a:spcAft>
                <a:spcPts val="300"/>
              </a:spcAft>
              <a:buFont typeface="Wingdings" panose="05000000000000000000" pitchFamily="2" charset="2"/>
              <a:buChar char="Ø"/>
            </a:pPr>
            <a:r>
              <a:rPr lang="en-US" dirty="0"/>
              <a:t>Normal administrative / operating expenses and enhanced/increased expenses (i.e., non-COVID-19 eligible activity whose costs are higher than normal due to the pandemic (e.g., higher payroll costs because the PHA is providing hazard pay) will be reported in the proper FDS expense line item based on the type of expense</a:t>
            </a:r>
          </a:p>
          <a:p>
            <a:pPr marL="631825" lvl="1" indent="-174625">
              <a:spcBef>
                <a:spcPts val="600"/>
              </a:spcBef>
              <a:spcAft>
                <a:spcPts val="300"/>
              </a:spcAft>
              <a:buFont typeface="Wingdings" panose="05000000000000000000" pitchFamily="2" charset="2"/>
              <a:buChar char="§"/>
            </a:pPr>
            <a:r>
              <a:rPr lang="en-US" dirty="0"/>
              <a:t>There will be no distinction between the two categories</a:t>
            </a:r>
            <a:endParaRPr lang="en-US" sz="1600" dirty="0">
              <a:solidFill>
                <a:schemeClr val="tx1">
                  <a:lumMod val="75000"/>
                  <a:lumOff val="25000"/>
                </a:schemeClr>
              </a:solidFill>
              <a:cs typeface="Arial" pitchFamily="34" charset="0"/>
            </a:endParaRPr>
          </a:p>
        </p:txBody>
      </p:sp>
      <p:pic>
        <p:nvPicPr>
          <p:cNvPr id="9" name="Picture 8">
            <a:extLst>
              <a:ext uri="{FF2B5EF4-FFF2-40B4-BE49-F238E27FC236}">
                <a16:creationId xmlns:a16="http://schemas.microsoft.com/office/drawing/2014/main" id="{68BAB108-E331-4818-8CDC-99FBE9BCE896}"/>
              </a:ext>
            </a:extLst>
          </p:cNvPr>
          <p:cNvPicPr>
            <a:picLocks noChangeAspect="1"/>
          </p:cNvPicPr>
          <p:nvPr/>
        </p:nvPicPr>
        <p:blipFill>
          <a:blip r:embed="rId4"/>
          <a:stretch>
            <a:fillRect/>
          </a:stretch>
        </p:blipFill>
        <p:spPr>
          <a:xfrm>
            <a:off x="2489200" y="3383342"/>
            <a:ext cx="7465700" cy="2973008"/>
          </a:xfrm>
          <a:prstGeom prst="rect">
            <a:avLst/>
          </a:prstGeom>
        </p:spPr>
      </p:pic>
    </p:spTree>
    <p:extLst>
      <p:ext uri="{BB962C8B-B14F-4D97-AF65-F5344CB8AC3E}">
        <p14:creationId xmlns:p14="http://schemas.microsoft.com/office/powerpoint/2010/main" val="2673590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dirty="0"/>
              <a:t>Reporting of COVID-19 Costs Paid from CARES Act Funding</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9276245" cy="426508"/>
          </a:xfrm>
        </p:spPr>
        <p:txBody>
          <a:bodyPr>
            <a:normAutofit fontScale="77500" lnSpcReduction="20000"/>
          </a:bodyPr>
          <a:lstStyle/>
          <a:p>
            <a:pPr marL="0" indent="0">
              <a:lnSpc>
                <a:spcPct val="110000"/>
              </a:lnSpc>
              <a:spcBef>
                <a:spcPts val="600"/>
              </a:spcBef>
              <a:spcAft>
                <a:spcPts val="300"/>
              </a:spcAft>
              <a:buNone/>
            </a:pPr>
            <a:r>
              <a:rPr lang="en-US" sz="2600" u="sng" dirty="0">
                <a:solidFill>
                  <a:schemeClr val="accent6">
                    <a:lumMod val="50000"/>
                  </a:schemeClr>
                </a:solidFill>
              </a:rPr>
              <a:t>2. How Should COVID-19 Expenses Paid with CARES Act Funds be Reported on the FDS?</a:t>
            </a:r>
            <a:endParaRPr lang="en-US" sz="2600" dirty="0">
              <a:solidFill>
                <a:schemeClr val="accent6">
                  <a:lumMod val="50000"/>
                </a:schemeClr>
              </a:solidFill>
            </a:endParaRPr>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13</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172555" y="1804753"/>
            <a:ext cx="11450320" cy="1708160"/>
          </a:xfrm>
          <a:prstGeom prst="rect">
            <a:avLst/>
          </a:prstGeom>
        </p:spPr>
        <p:txBody>
          <a:bodyPr wrap="square">
            <a:spAutoFit/>
          </a:bodyPr>
          <a:lstStyle/>
          <a:p>
            <a:pPr marL="285750" indent="-285750">
              <a:lnSpc>
                <a:spcPct val="100000"/>
              </a:lnSpc>
              <a:spcBef>
                <a:spcPts val="600"/>
              </a:spcBef>
              <a:spcAft>
                <a:spcPts val="300"/>
              </a:spcAft>
              <a:buFont typeface="Wingdings" panose="05000000000000000000" pitchFamily="2" charset="2"/>
              <a:buChar char="Ø"/>
            </a:pPr>
            <a:r>
              <a:rPr lang="en-US" dirty="0"/>
              <a:t>All COVID-19 related costs should be reflected in the 92xxx FDS line item series (Tenant Services) </a:t>
            </a:r>
          </a:p>
          <a:p>
            <a:pPr marL="742950" lvl="1" indent="-285750">
              <a:spcBef>
                <a:spcPts val="600"/>
              </a:spcBef>
              <a:spcAft>
                <a:spcPts val="300"/>
              </a:spcAft>
              <a:buFont typeface="Wingdings" panose="05000000000000000000" pitchFamily="2" charset="2"/>
              <a:buChar char="§"/>
            </a:pPr>
            <a:r>
              <a:rPr lang="en-US" dirty="0"/>
              <a:t>COVID-19 related costs associated with services for program participants or PHA staff / operations ( e.g., childcare costs for staff performing essential functions should be reported under the tenant services lines) </a:t>
            </a:r>
            <a:endParaRPr lang="en-US" sz="1600" dirty="0">
              <a:solidFill>
                <a:schemeClr val="tx1">
                  <a:lumMod val="75000"/>
                  <a:lumOff val="25000"/>
                </a:schemeClr>
              </a:solidFill>
              <a:cs typeface="Arial" pitchFamily="34" charset="0"/>
            </a:endParaRPr>
          </a:p>
          <a:p>
            <a:pPr marL="742950" lvl="1" indent="-285750">
              <a:spcBef>
                <a:spcPts val="600"/>
              </a:spcBef>
              <a:spcAft>
                <a:spcPts val="300"/>
              </a:spcAft>
              <a:buFont typeface="Wingdings" panose="05000000000000000000" pitchFamily="2" charset="2"/>
              <a:buChar char="§"/>
            </a:pPr>
            <a:r>
              <a:rPr lang="en-US" dirty="0"/>
              <a:t>Section 4 of PIH Notice 2020-18 and Section 6 of PIH Notice 2020-07 provides a list and examples of eligible COVID-19 activity (i.e., preparing for, preventing, and responding to COVID-19)</a:t>
            </a:r>
          </a:p>
        </p:txBody>
      </p:sp>
      <p:pic>
        <p:nvPicPr>
          <p:cNvPr id="13" name="Picture 12">
            <a:extLst>
              <a:ext uri="{FF2B5EF4-FFF2-40B4-BE49-F238E27FC236}">
                <a16:creationId xmlns:a16="http://schemas.microsoft.com/office/drawing/2014/main" id="{95630B57-E92C-467B-A6DD-DCFEC04B75E5}"/>
              </a:ext>
            </a:extLst>
          </p:cNvPr>
          <p:cNvPicPr>
            <a:picLocks noChangeAspect="1"/>
          </p:cNvPicPr>
          <p:nvPr/>
        </p:nvPicPr>
        <p:blipFill>
          <a:blip r:embed="rId4"/>
          <a:stretch>
            <a:fillRect/>
          </a:stretch>
        </p:blipFill>
        <p:spPr>
          <a:xfrm>
            <a:off x="763900" y="3735855"/>
            <a:ext cx="10267630" cy="2722880"/>
          </a:xfrm>
          <a:prstGeom prst="rect">
            <a:avLst/>
          </a:prstGeom>
        </p:spPr>
      </p:pic>
    </p:spTree>
    <p:extLst>
      <p:ext uri="{BB962C8B-B14F-4D97-AF65-F5344CB8AC3E}">
        <p14:creationId xmlns:p14="http://schemas.microsoft.com/office/powerpoint/2010/main" val="586639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dirty="0"/>
              <a:t>Reporting of COVID-19 Costs Paid from </a:t>
            </a:r>
            <a:r>
              <a:rPr lang="en-US" sz="4400" b="1" dirty="0">
                <a:solidFill>
                  <a:schemeClr val="accent6">
                    <a:lumMod val="75000"/>
                  </a:schemeClr>
                </a:solidFill>
              </a:rPr>
              <a:t>Non</a:t>
            </a:r>
            <a:r>
              <a:rPr lang="en-US" sz="4400" b="1" dirty="0"/>
              <a:t>-CARES Act Funding</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10262917" cy="681376"/>
          </a:xfrm>
        </p:spPr>
        <p:txBody>
          <a:bodyPr>
            <a:normAutofit fontScale="62500" lnSpcReduction="20000"/>
          </a:bodyPr>
          <a:lstStyle/>
          <a:p>
            <a:pPr marL="0" indent="0">
              <a:lnSpc>
                <a:spcPct val="110000"/>
              </a:lnSpc>
              <a:spcBef>
                <a:spcPts val="600"/>
              </a:spcBef>
              <a:spcAft>
                <a:spcPts val="300"/>
              </a:spcAft>
              <a:buNone/>
            </a:pPr>
            <a:r>
              <a:rPr lang="en-US" sz="3400" u="sng" dirty="0">
                <a:solidFill>
                  <a:schemeClr val="accent6">
                    <a:lumMod val="50000"/>
                  </a:schemeClr>
                </a:solidFill>
              </a:rPr>
              <a:t>3. How Should COVID-19 Expenses Paid with Non-CARES Act Funds be Reported on the FDS?</a:t>
            </a:r>
            <a:endParaRPr lang="en-US" sz="3400" dirty="0">
              <a:solidFill>
                <a:schemeClr val="accent6">
                  <a:lumMod val="50000"/>
                </a:schemeClr>
              </a:solidFill>
            </a:endParaRPr>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14</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172555" y="1804753"/>
            <a:ext cx="11450320" cy="2893100"/>
          </a:xfrm>
          <a:prstGeom prst="rect">
            <a:avLst/>
          </a:prstGeom>
        </p:spPr>
        <p:txBody>
          <a:bodyPr wrap="square">
            <a:spAutoFit/>
          </a:bodyPr>
          <a:lstStyle/>
          <a:p>
            <a:pPr marL="285750" indent="-285750">
              <a:lnSpc>
                <a:spcPct val="100000"/>
              </a:lnSpc>
              <a:spcBef>
                <a:spcPts val="600"/>
              </a:spcBef>
              <a:spcAft>
                <a:spcPts val="300"/>
              </a:spcAft>
              <a:buFont typeface="Wingdings" panose="05000000000000000000" pitchFamily="2" charset="2"/>
              <a:buChar char="Ø"/>
            </a:pPr>
            <a:r>
              <a:rPr lang="en-US" dirty="0"/>
              <a:t>All program COVID-19-related costs should be reported in 14.PHC, 14.HCC, 14.MSC and/or 14.MSC, regardless of the funding source</a:t>
            </a:r>
          </a:p>
          <a:p>
            <a:pPr marL="285750" indent="-285750">
              <a:spcBef>
                <a:spcPts val="600"/>
              </a:spcBef>
              <a:spcAft>
                <a:spcPts val="300"/>
              </a:spcAft>
              <a:buFont typeface="Wingdings" panose="05000000000000000000" pitchFamily="2" charset="2"/>
              <a:buChar char="Ø"/>
            </a:pPr>
            <a:r>
              <a:rPr lang="en-US" dirty="0"/>
              <a:t>This reporting will allow HUD to specifically determine all expenses used for preparing for, preventing and responding to COVID-19</a:t>
            </a:r>
          </a:p>
          <a:p>
            <a:pPr marL="631825" lvl="1" indent="-174625">
              <a:spcBef>
                <a:spcPts val="600"/>
              </a:spcBef>
              <a:spcAft>
                <a:spcPts val="300"/>
              </a:spcAft>
              <a:buFont typeface="Wingdings" panose="05000000000000000000" pitchFamily="2" charset="2"/>
              <a:buChar char="§"/>
            </a:pPr>
            <a:r>
              <a:rPr lang="en-US" sz="1600" dirty="0"/>
              <a:t> All COVID-19 costs should be reflected in the 92xxx series (Tenant Services) </a:t>
            </a:r>
          </a:p>
          <a:p>
            <a:pPr marL="631825" lvl="1" indent="-174625">
              <a:spcBef>
                <a:spcPts val="600"/>
              </a:spcBef>
              <a:spcAft>
                <a:spcPts val="300"/>
              </a:spcAft>
              <a:buFont typeface="Wingdings" panose="05000000000000000000" pitchFamily="2" charset="2"/>
              <a:buChar char="§"/>
            </a:pPr>
            <a:r>
              <a:rPr lang="en-US" sz="1600" dirty="0"/>
              <a:t>The PHA will report a transfer in to 14.PHC, 14.HCC, 14.MSC and/or 14.MSC from the respective funding source (i.e., typically the HCV program or COCC)</a:t>
            </a:r>
          </a:p>
          <a:p>
            <a:pPr marL="631825" lvl="1" indent="-174625">
              <a:spcBef>
                <a:spcPts val="600"/>
              </a:spcBef>
              <a:spcAft>
                <a:spcPts val="300"/>
              </a:spcAft>
              <a:buFont typeface="Wingdings" panose="05000000000000000000" pitchFamily="2" charset="2"/>
              <a:buChar char="§"/>
            </a:pPr>
            <a:r>
              <a:rPr lang="en-US" sz="1600" dirty="0"/>
              <a:t>The transfer in will match the expense incurred, meaning there should be no increase in equity in 14.HCC or 14.MSC due to these transactions</a:t>
            </a:r>
          </a:p>
        </p:txBody>
      </p:sp>
      <p:pic>
        <p:nvPicPr>
          <p:cNvPr id="4" name="Picture 3">
            <a:extLst>
              <a:ext uri="{FF2B5EF4-FFF2-40B4-BE49-F238E27FC236}">
                <a16:creationId xmlns:a16="http://schemas.microsoft.com/office/drawing/2014/main" id="{8873ACAB-3F0C-41C5-9828-72F87B8688A1}"/>
              </a:ext>
            </a:extLst>
          </p:cNvPr>
          <p:cNvPicPr>
            <a:picLocks noChangeAspect="1"/>
          </p:cNvPicPr>
          <p:nvPr/>
        </p:nvPicPr>
        <p:blipFill>
          <a:blip r:embed="rId4"/>
          <a:stretch>
            <a:fillRect/>
          </a:stretch>
        </p:blipFill>
        <p:spPr>
          <a:xfrm>
            <a:off x="3859216" y="4509277"/>
            <a:ext cx="6961184" cy="2212198"/>
          </a:xfrm>
          <a:prstGeom prst="rect">
            <a:avLst/>
          </a:prstGeom>
        </p:spPr>
      </p:pic>
    </p:spTree>
    <p:extLst>
      <p:ext uri="{BB962C8B-B14F-4D97-AF65-F5344CB8AC3E}">
        <p14:creationId xmlns:p14="http://schemas.microsoft.com/office/powerpoint/2010/main" val="461212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dirty="0"/>
              <a:t>Reporting Purchased of Capital Assets with CARES Act Funding</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10210965" cy="681376"/>
          </a:xfrm>
        </p:spPr>
        <p:txBody>
          <a:bodyPr>
            <a:normAutofit fontScale="70000" lnSpcReduction="20000"/>
          </a:bodyPr>
          <a:lstStyle/>
          <a:p>
            <a:pPr marL="0" indent="0">
              <a:lnSpc>
                <a:spcPct val="110000"/>
              </a:lnSpc>
              <a:spcBef>
                <a:spcPts val="600"/>
              </a:spcBef>
              <a:spcAft>
                <a:spcPts val="300"/>
              </a:spcAft>
              <a:buNone/>
            </a:pPr>
            <a:r>
              <a:rPr lang="en-US" u="sng" dirty="0">
                <a:solidFill>
                  <a:schemeClr val="accent6">
                    <a:lumMod val="50000"/>
                  </a:schemeClr>
                </a:solidFill>
              </a:rPr>
              <a:t>4. How Should the Purchase of Capital Assets with CARES Act Funds be Reported on the FDS?</a:t>
            </a:r>
            <a:endParaRPr lang="en-US" sz="2000" dirty="0">
              <a:solidFill>
                <a:schemeClr val="accent6">
                  <a:lumMod val="50000"/>
                </a:schemeClr>
              </a:solidFill>
            </a:endParaRPr>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15</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172555" y="1804753"/>
            <a:ext cx="11450320" cy="2269852"/>
          </a:xfrm>
          <a:prstGeom prst="rect">
            <a:avLst/>
          </a:prstGeom>
        </p:spPr>
        <p:txBody>
          <a:bodyPr wrap="square">
            <a:spAutoFit/>
          </a:bodyPr>
          <a:lstStyle/>
          <a:p>
            <a:pPr marL="285750" indent="-285750">
              <a:lnSpc>
                <a:spcPct val="100000"/>
              </a:lnSpc>
              <a:spcBef>
                <a:spcPts val="600"/>
              </a:spcBef>
              <a:spcAft>
                <a:spcPts val="300"/>
              </a:spcAft>
              <a:buFont typeface="Wingdings" panose="05000000000000000000" pitchFamily="2" charset="2"/>
              <a:buChar char="Ø"/>
            </a:pPr>
            <a:r>
              <a:rPr lang="en-US" dirty="0"/>
              <a:t>CARES Act used for capital activity will be reported as an equity transfer out of the respective CARES Act columns (14.PHC, 14.HCC, 14.MSC, 14.MRC, 14.CCC, and /or 14. CMT) and into actual program (i.e., 14,871, projects, COCC, etc.) </a:t>
            </a:r>
          </a:p>
          <a:p>
            <a:pPr marL="631825" lvl="1" indent="-174625">
              <a:spcBef>
                <a:spcPts val="600"/>
              </a:spcBef>
              <a:spcAft>
                <a:spcPts val="300"/>
              </a:spcAft>
              <a:buFont typeface="Wingdings" panose="05000000000000000000" pitchFamily="2" charset="2"/>
              <a:buChar char="§"/>
            </a:pPr>
            <a:r>
              <a:rPr lang="en-US" dirty="0"/>
              <a:t>Equity transfer in and out lines (FDS line items 11040-070 through 11040-110)</a:t>
            </a:r>
          </a:p>
          <a:p>
            <a:pPr marL="285750" indent="-285750">
              <a:lnSpc>
                <a:spcPct val="100000"/>
              </a:lnSpc>
              <a:spcBef>
                <a:spcPts val="600"/>
              </a:spcBef>
              <a:spcAft>
                <a:spcPts val="300"/>
              </a:spcAft>
              <a:buFont typeface="Wingdings" panose="05000000000000000000" pitchFamily="2" charset="2"/>
              <a:buChar char="Ø"/>
            </a:pPr>
            <a:r>
              <a:rPr lang="en-US" dirty="0"/>
              <a:t>Once the asset is placed into service, the PHA should transfer the asset to the actual respective program and report any associated depreciation expense in the program and not the CARES Act columns</a:t>
            </a:r>
          </a:p>
          <a:p>
            <a:pPr marL="800100" lvl="1" indent="-342900">
              <a:buFont typeface="+mj-lt"/>
              <a:buAutoNum type="arabicPeriod"/>
            </a:pPr>
            <a:endParaRPr lang="en-US" sz="1600" dirty="0">
              <a:solidFill>
                <a:schemeClr val="tx1">
                  <a:lumMod val="75000"/>
                  <a:lumOff val="25000"/>
                </a:schemeClr>
              </a:solidFill>
              <a:cs typeface="Arial" pitchFamily="34" charset="0"/>
            </a:endParaRPr>
          </a:p>
        </p:txBody>
      </p:sp>
      <p:pic>
        <p:nvPicPr>
          <p:cNvPr id="4" name="Picture 3">
            <a:extLst>
              <a:ext uri="{FF2B5EF4-FFF2-40B4-BE49-F238E27FC236}">
                <a16:creationId xmlns:a16="http://schemas.microsoft.com/office/drawing/2014/main" id="{F8D9108D-C66D-4490-A001-7B3DA480BAD6}"/>
              </a:ext>
            </a:extLst>
          </p:cNvPr>
          <p:cNvPicPr>
            <a:picLocks noChangeAspect="1"/>
          </p:cNvPicPr>
          <p:nvPr/>
        </p:nvPicPr>
        <p:blipFill>
          <a:blip r:embed="rId4"/>
          <a:stretch>
            <a:fillRect/>
          </a:stretch>
        </p:blipFill>
        <p:spPr>
          <a:xfrm>
            <a:off x="1641310" y="3947880"/>
            <a:ext cx="8512810" cy="2535196"/>
          </a:xfrm>
          <a:prstGeom prst="rect">
            <a:avLst/>
          </a:prstGeom>
        </p:spPr>
      </p:pic>
    </p:spTree>
    <p:extLst>
      <p:ext uri="{BB962C8B-B14F-4D97-AF65-F5344CB8AC3E}">
        <p14:creationId xmlns:p14="http://schemas.microsoft.com/office/powerpoint/2010/main" val="223566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224182" y="1248832"/>
            <a:ext cx="9920357" cy="4267386"/>
          </a:xfrm>
          <a:solidFill>
            <a:schemeClr val="accent6">
              <a:lumMod val="40000"/>
              <a:lumOff val="60000"/>
            </a:schemeClr>
          </a:solidFill>
          <a:ln w="12700">
            <a:solidFill>
              <a:schemeClr val="tx1"/>
            </a:solidFill>
          </a:ln>
        </p:spPr>
        <p:txBody>
          <a:bodyPr vert="horz" lIns="68580" tIns="34290" rIns="68580" bIns="34290" rtlCol="0" anchor="t">
            <a:noAutofit/>
          </a:bodyPr>
          <a:lstStyle/>
          <a:p>
            <a:pPr marL="0" indent="0" defTabSz="685800" eaLnBrk="0" fontAlgn="base" hangingPunct="0">
              <a:spcBef>
                <a:spcPct val="0"/>
              </a:spcBef>
              <a:spcAft>
                <a:spcPct val="0"/>
              </a:spcAft>
              <a:buNone/>
            </a:pPr>
            <a:r>
              <a:rPr lang="en-US" altLang="en-US" sz="1600" i="1" u="sng" dirty="0">
                <a:solidFill>
                  <a:srgbClr val="000000"/>
                </a:solidFill>
                <a:ea typeface="Calibri" panose="020F0502020204030204" pitchFamily="34" charset="0"/>
                <a:cs typeface="Times New Roman" panose="02020603050405020304" pitchFamily="18" charset="0"/>
              </a:rPr>
              <a:t>Example Information</a:t>
            </a:r>
            <a:endParaRPr lang="en-US" altLang="en-US" sz="1600" dirty="0">
              <a:cs typeface="Times New Roman" panose="02020603050405020304" pitchFamily="18" charset="0"/>
            </a:endParaRPr>
          </a:p>
          <a:p>
            <a:pPr marL="257175" indent="-257175" defTabSz="685800" eaLnBrk="0" fontAlgn="base" hangingPunct="0">
              <a:spcBef>
                <a:spcPts val="200"/>
              </a:spcBef>
              <a:spcAft>
                <a:spcPts val="200"/>
              </a:spcAft>
              <a:buClr>
                <a:schemeClr val="tx1"/>
              </a:buClr>
              <a:buSzPct val="100000"/>
              <a:buFont typeface="+mj-lt"/>
              <a:buAutoNum type="arabicPeriod"/>
            </a:pPr>
            <a:r>
              <a:rPr lang="en-US" sz="1600" dirty="0">
                <a:solidFill>
                  <a:srgbClr val="000000"/>
                </a:solidFill>
                <a:ea typeface="Calibri" panose="020F0502020204030204" pitchFamily="34" charset="0"/>
                <a:cs typeface="Calibri" panose="020F0502020204030204" pitchFamily="34" charset="0"/>
              </a:rPr>
              <a:t>HUD obligated $44,000 in CARES Act supplemental Operating Fund to the PHA (Transaction #1: Obligations are not reported on the FDS.  </a:t>
            </a:r>
            <a:r>
              <a:rPr lang="en-US" altLang="en-US" sz="1600" dirty="0">
                <a:solidFill>
                  <a:srgbClr val="000000"/>
                </a:solidFill>
                <a:ea typeface="Calibri" panose="020F0502020204030204" pitchFamily="34" charset="0"/>
                <a:cs typeface="Calibri" panose="020F0502020204030204" pitchFamily="34" charset="0"/>
              </a:rPr>
              <a:t>The PHA used $6,000 of the supplemental administrative fees to purchase IT equipment to allow employees to work from home.  These costs were capitalized.</a:t>
            </a:r>
            <a:endParaRPr lang="en-US" altLang="en-US" sz="1600" dirty="0">
              <a:cs typeface="Calibri" panose="020F0502020204030204" pitchFamily="34" charset="0"/>
            </a:endParaRPr>
          </a:p>
          <a:p>
            <a:pPr marL="257175" indent="-257175" defTabSz="685800" eaLnBrk="0" fontAlgn="base" hangingPunct="0">
              <a:spcBef>
                <a:spcPts val="200"/>
              </a:spcBef>
              <a:spcAft>
                <a:spcPts val="200"/>
              </a:spcAft>
              <a:buClr>
                <a:schemeClr val="tx1"/>
              </a:buClr>
              <a:buSzPct val="100000"/>
              <a:buFont typeface="+mj-lt"/>
              <a:buAutoNum type="arabicPeriod"/>
            </a:pPr>
            <a:r>
              <a:rPr lang="en-US" sz="1600" dirty="0">
                <a:solidFill>
                  <a:srgbClr val="000000"/>
                </a:solidFill>
                <a:ea typeface="Calibri" panose="020F0502020204030204" pitchFamily="34" charset="0"/>
                <a:cs typeface="Calibri" panose="020F0502020204030204" pitchFamily="34" charset="0"/>
              </a:rPr>
              <a:t>The PHA used $15,000 of supplemental Operating Fund to purchase a maintenance vehicle for a project (Transaction #2). </a:t>
            </a:r>
            <a:endParaRPr lang="en-US" sz="1600" dirty="0">
              <a:ea typeface="Calibri" panose="020F0502020204030204" pitchFamily="34" charset="0"/>
              <a:cs typeface="Calibri" panose="020F0502020204030204" pitchFamily="34" charset="0"/>
            </a:endParaRPr>
          </a:p>
          <a:p>
            <a:pPr marL="257175" indent="-257175" defTabSz="685800" eaLnBrk="0" fontAlgn="base" hangingPunct="0">
              <a:spcBef>
                <a:spcPts val="200"/>
              </a:spcBef>
              <a:spcAft>
                <a:spcPts val="200"/>
              </a:spcAft>
              <a:buClr>
                <a:schemeClr val="tx1"/>
              </a:buClr>
              <a:buSzPct val="100000"/>
              <a:buFont typeface="+mj-lt"/>
              <a:buAutoNum type="arabicPeriod"/>
            </a:pPr>
            <a:r>
              <a:rPr lang="en-US" sz="1600" dirty="0">
                <a:solidFill>
                  <a:srgbClr val="000000"/>
                </a:solidFill>
                <a:ea typeface="Calibri" panose="020F0502020204030204" pitchFamily="34" charset="0"/>
                <a:cs typeface="Calibri" panose="020F0502020204030204" pitchFamily="34" charset="0"/>
              </a:rPr>
              <a:t>The PHA used $10,000 of supplemental Operating Fund to pay for management fees to the COCC which are above the safe-harbor amounts (Transaction #3).</a:t>
            </a:r>
            <a:endParaRPr lang="en-US" sz="1600" dirty="0">
              <a:ea typeface="Calibri" panose="020F0502020204030204" pitchFamily="34" charset="0"/>
              <a:cs typeface="Calibri" panose="020F0502020204030204" pitchFamily="34" charset="0"/>
            </a:endParaRPr>
          </a:p>
          <a:p>
            <a:pPr marL="257175" indent="-257175" defTabSz="685800" eaLnBrk="0" fontAlgn="base" hangingPunct="0">
              <a:spcBef>
                <a:spcPts val="200"/>
              </a:spcBef>
              <a:spcAft>
                <a:spcPts val="200"/>
              </a:spcAft>
              <a:buClr>
                <a:schemeClr val="tx1"/>
              </a:buClr>
              <a:buSzPct val="100000"/>
              <a:buFont typeface="+mj-lt"/>
              <a:buAutoNum type="arabicPeriod"/>
            </a:pPr>
            <a:r>
              <a:rPr lang="en-US" sz="1600" dirty="0">
                <a:solidFill>
                  <a:srgbClr val="000000"/>
                </a:solidFill>
                <a:ea typeface="Calibri" panose="020F0502020204030204" pitchFamily="34" charset="0"/>
                <a:cs typeface="Calibri" panose="020F0502020204030204" pitchFamily="34" charset="0"/>
              </a:rPr>
              <a:t>The PHA also used $8,000 of supplemental Operating Fund to pay for COVID-19 related activity (Transaction #4).</a:t>
            </a:r>
            <a:endParaRPr lang="en-US" sz="1600" dirty="0">
              <a:ea typeface="Calibri" panose="020F0502020204030204" pitchFamily="34" charset="0"/>
              <a:cs typeface="Calibri" panose="020F0502020204030204" pitchFamily="34" charset="0"/>
            </a:endParaRPr>
          </a:p>
          <a:p>
            <a:pPr marL="257175" indent="-257175" defTabSz="685800" eaLnBrk="0" fontAlgn="base" hangingPunct="0">
              <a:spcBef>
                <a:spcPts val="200"/>
              </a:spcBef>
              <a:spcAft>
                <a:spcPts val="200"/>
              </a:spcAft>
              <a:buClr>
                <a:schemeClr val="tx1"/>
              </a:buClr>
              <a:buSzPct val="100000"/>
              <a:buFont typeface="+mj-lt"/>
              <a:buAutoNum type="arabicPeriod"/>
            </a:pPr>
            <a:r>
              <a:rPr lang="en-US" sz="1600" dirty="0">
                <a:solidFill>
                  <a:srgbClr val="000000"/>
                </a:solidFill>
                <a:ea typeface="Calibri" panose="020F0502020204030204" pitchFamily="34" charset="0"/>
                <a:cs typeface="Calibri" panose="020F0502020204030204" pitchFamily="34" charset="0"/>
              </a:rPr>
              <a:t>The PHA used $4,000 of operating reserves to fund COVID-19 costs (Transaction #5). </a:t>
            </a:r>
            <a:endParaRPr lang="en-US" sz="1600" dirty="0">
              <a:ea typeface="Calibri" panose="020F0502020204030204" pitchFamily="34" charset="0"/>
              <a:cs typeface="Calibri" panose="020F0502020204030204" pitchFamily="34" charset="0"/>
            </a:endParaRPr>
          </a:p>
          <a:p>
            <a:pPr marL="257175" indent="-257175" defTabSz="685800" eaLnBrk="0" fontAlgn="base" hangingPunct="0">
              <a:spcBef>
                <a:spcPts val="200"/>
              </a:spcBef>
              <a:spcAft>
                <a:spcPts val="200"/>
              </a:spcAft>
              <a:buClr>
                <a:schemeClr val="tx1"/>
              </a:buClr>
              <a:buSzPct val="100000"/>
              <a:buFont typeface="+mj-lt"/>
              <a:buAutoNum type="arabicPeriod"/>
            </a:pPr>
            <a:r>
              <a:rPr lang="en-US" sz="1600" dirty="0">
                <a:solidFill>
                  <a:srgbClr val="000000"/>
                </a:solidFill>
                <a:ea typeface="Calibri" panose="020F0502020204030204" pitchFamily="34" charset="0"/>
                <a:cs typeface="Calibri" panose="020F0502020204030204" pitchFamily="34" charset="0"/>
              </a:rPr>
              <a:t>The PHA has incurred $6,000 in costs for a maintenance contract.  The supplemental Operating Funds will be drawn down from eLOCCS next month (Transaction #6). </a:t>
            </a:r>
            <a:endParaRPr lang="en-US" sz="1600" dirty="0">
              <a:ea typeface="Calibri" panose="020F0502020204030204" pitchFamily="34" charset="0"/>
              <a:cs typeface="Calibri" panose="020F0502020204030204" pitchFamily="34" charset="0"/>
            </a:endParaRPr>
          </a:p>
          <a:p>
            <a:pPr marL="257175" indent="-257175" defTabSz="685800" eaLnBrk="0" fontAlgn="base" hangingPunct="0">
              <a:spcBef>
                <a:spcPts val="200"/>
              </a:spcBef>
              <a:spcAft>
                <a:spcPts val="200"/>
              </a:spcAft>
              <a:buClr>
                <a:schemeClr val="tx1"/>
              </a:buClr>
              <a:buSzPct val="100000"/>
              <a:buFont typeface="+mj-lt"/>
              <a:buAutoNum type="arabicPeriod"/>
            </a:pPr>
            <a:r>
              <a:rPr lang="en-US" sz="1600" dirty="0">
                <a:solidFill>
                  <a:srgbClr val="000000"/>
                </a:solidFill>
                <a:ea typeface="Calibri" panose="020F0502020204030204" pitchFamily="34" charset="0"/>
                <a:cs typeface="Calibri" panose="020F0502020204030204" pitchFamily="34" charset="0"/>
              </a:rPr>
              <a:t>The PHA has $5,000 of unobligated CARES Act funds remaining in eLOCCS (Transaction #7; this amount would not be reported on the FDS in any manner).</a:t>
            </a:r>
            <a:endParaRPr lang="en-US" sz="1600" dirty="0">
              <a:ea typeface="Calibri" panose="020F0502020204030204" pitchFamily="34" charset="0"/>
              <a:cs typeface="Calibri" panose="020F0502020204030204" pitchFamily="34" charset="0"/>
            </a:endParaRPr>
          </a:p>
          <a:p>
            <a:pPr marL="257175" indent="-257175" defTabSz="685800" eaLnBrk="0" fontAlgn="base" hangingPunct="0">
              <a:spcBef>
                <a:spcPts val="200"/>
              </a:spcBef>
              <a:spcAft>
                <a:spcPts val="200"/>
              </a:spcAft>
              <a:buClr>
                <a:schemeClr val="tx1"/>
              </a:buClr>
              <a:buSzPct val="100000"/>
              <a:buFont typeface="+mj-lt"/>
              <a:buAutoNum type="arabicPeriod"/>
            </a:pPr>
            <a:r>
              <a:rPr lang="en-US" sz="1600" dirty="0">
                <a:solidFill>
                  <a:srgbClr val="000000"/>
                </a:solidFill>
                <a:ea typeface="Calibri" panose="020F0502020204030204" pitchFamily="34" charset="0"/>
                <a:cs typeface="Calibri" panose="020F0502020204030204" pitchFamily="34" charset="0"/>
              </a:rPr>
              <a:t>The table below provides a summary of the transactions described above.</a:t>
            </a:r>
            <a:endParaRPr lang="en-US" sz="1600" dirty="0">
              <a:ea typeface="Calibri" panose="020F0502020204030204" pitchFamily="34" charset="0"/>
              <a:cs typeface="Calibri" panose="020F0502020204030204" pitchFamily="34" charset="0"/>
            </a:endParaRPr>
          </a:p>
          <a:p>
            <a:pPr>
              <a:spcBef>
                <a:spcPts val="0"/>
              </a:spcBef>
            </a:pPr>
            <a:endParaRPr lang="en-US" sz="1400" dirty="0">
              <a:ea typeface="Times New Roman" panose="02020603050405020304" pitchFamily="18" charset="0"/>
              <a:cs typeface="Segoe UI" panose="020B0502040204020203" pitchFamily="34" charset="0"/>
            </a:endParaRPr>
          </a:p>
          <a:p>
            <a:pPr marL="0" indent="0">
              <a:buNone/>
            </a:pPr>
            <a:endParaRPr lang="en-US" sz="1800" dirty="0">
              <a:latin typeface="Segoe UI Symbol"/>
              <a:ea typeface="Times New Roman" panose="02020603050405020304" pitchFamily="18" charset="0"/>
              <a:cs typeface="Calibri"/>
            </a:endParaRPr>
          </a:p>
          <a:p>
            <a:pPr marL="0" indent="0">
              <a:buNone/>
            </a:pPr>
            <a:endParaRPr lang="en-US" sz="1800" dirty="0">
              <a:latin typeface="Segoe UI Symbol"/>
              <a:ea typeface="Times New Roman" panose="02020603050405020304" pitchFamily="18" charset="0"/>
              <a:cs typeface="Calibri"/>
            </a:endParaRPr>
          </a:p>
          <a:p>
            <a:pPr marL="0" indent="0">
              <a:buNone/>
            </a:pPr>
            <a:endParaRPr lang="en-US" sz="1800" dirty="0">
              <a:latin typeface="Segoe UI Symbol"/>
              <a:ea typeface="Times New Roman" panose="02020603050405020304" pitchFamily="18" charset="0"/>
              <a:cs typeface="Calibri"/>
            </a:endParaRPr>
          </a:p>
        </p:txBody>
      </p:sp>
      <p:sp>
        <p:nvSpPr>
          <p:cNvPr id="6" name="Slide Number Placeholder 5">
            <a:extLst>
              <a:ext uri="{FF2B5EF4-FFF2-40B4-BE49-F238E27FC236}">
                <a16:creationId xmlns:a16="http://schemas.microsoft.com/office/drawing/2014/main" id="{CB5F2328-3E1D-4D76-B210-B14EF2531DE4}"/>
              </a:ext>
            </a:extLst>
          </p:cNvPr>
          <p:cNvSpPr txBox="1">
            <a:spLocks/>
          </p:cNvSpPr>
          <p:nvPr/>
        </p:nvSpPr>
        <p:spPr>
          <a:xfrm>
            <a:off x="8763837" y="-38100"/>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400">
                <a:solidFill>
                  <a:schemeClr val="bg1"/>
                </a:solidFill>
              </a:rPr>
              <a:pPr algn="r"/>
              <a:t>16</a:t>
            </a:fld>
            <a:endParaRPr lang="en-US" sz="1400" dirty="0">
              <a:solidFill>
                <a:schemeClr val="bg1"/>
              </a:solidFill>
            </a:endParaRPr>
          </a:p>
        </p:txBody>
      </p:sp>
      <p:sp>
        <p:nvSpPr>
          <p:cNvPr id="7" name="Slide Number Placeholder 3">
            <a:extLst>
              <a:ext uri="{FF2B5EF4-FFF2-40B4-BE49-F238E27FC236}">
                <a16:creationId xmlns:a16="http://schemas.microsoft.com/office/drawing/2014/main" id="{9D94209A-EDB5-4DC6-97E2-9616E0A31478}"/>
              </a:ext>
            </a:extLst>
          </p:cNvPr>
          <p:cNvSpPr>
            <a:spLocks noGrp="1"/>
          </p:cNvSpPr>
          <p:nvPr>
            <p:ph type="sldNum" sz="quarter" idx="12"/>
          </p:nvPr>
        </p:nvSpPr>
        <p:spPr>
          <a:xfrm>
            <a:off x="11048214" y="1"/>
            <a:ext cx="970961" cy="688156"/>
          </a:xfrm>
        </p:spPr>
        <p:txBody>
          <a:bodyPr/>
          <a:lstStyle/>
          <a:p>
            <a:fld id="{CC7D8949-5DE3-474E-9DD5-AFFBA3A57868}" type="slidenum">
              <a:rPr lang="en-US">
                <a:solidFill>
                  <a:schemeClr val="bg1"/>
                </a:solidFill>
              </a:rPr>
              <a:pPr/>
              <a:t>16</a:t>
            </a:fld>
            <a:endParaRPr lang="en-US" dirty="0">
              <a:solidFill>
                <a:schemeClr val="bg1"/>
              </a:solidFill>
            </a:endParaRPr>
          </a:p>
        </p:txBody>
      </p:sp>
      <p:pic>
        <p:nvPicPr>
          <p:cNvPr id="8" name="Picture 7">
            <a:extLst>
              <a:ext uri="{FF2B5EF4-FFF2-40B4-BE49-F238E27FC236}">
                <a16:creationId xmlns:a16="http://schemas.microsoft.com/office/drawing/2014/main" id="{9C15B3B0-2C6E-4AC6-89B1-11741032D105}"/>
              </a:ext>
            </a:extLst>
          </p:cNvPr>
          <p:cNvPicPr>
            <a:picLocks noChangeAspect="1"/>
          </p:cNvPicPr>
          <p:nvPr/>
        </p:nvPicPr>
        <p:blipFill>
          <a:blip r:embed="rId3"/>
          <a:stretch>
            <a:fillRect/>
          </a:stretch>
        </p:blipFill>
        <p:spPr>
          <a:xfrm>
            <a:off x="7265504" y="4469614"/>
            <a:ext cx="4824782" cy="2388386"/>
          </a:xfrm>
          <a:prstGeom prst="rect">
            <a:avLst/>
          </a:prstGeom>
        </p:spPr>
      </p:pic>
      <p:pic>
        <p:nvPicPr>
          <p:cNvPr id="9" name="Picture 8">
            <a:extLst>
              <a:ext uri="{FF2B5EF4-FFF2-40B4-BE49-F238E27FC236}">
                <a16:creationId xmlns:a16="http://schemas.microsoft.com/office/drawing/2014/main" id="{4FF56B85-EF09-451D-ABAC-826CDE6748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0" name="Title 1">
            <a:extLst>
              <a:ext uri="{FF2B5EF4-FFF2-40B4-BE49-F238E27FC236}">
                <a16:creationId xmlns:a16="http://schemas.microsoft.com/office/drawing/2014/main" id="{BF61308B-F040-482A-823C-E314328100A8}"/>
              </a:ext>
            </a:extLst>
          </p:cNvPr>
          <p:cNvSpPr txBox="1">
            <a:spLocks/>
          </p:cNvSpPr>
          <p:nvPr/>
        </p:nvSpPr>
        <p:spPr>
          <a:xfrm>
            <a:off x="4559424" y="0"/>
            <a:ext cx="760429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b="1" dirty="0"/>
              <a:t>Example – PH CARES Act Funding</a:t>
            </a:r>
            <a:br>
              <a:rPr lang="en-US" b="1" dirty="0"/>
            </a:br>
            <a:endParaRPr lang="en-US" b="1" dirty="0"/>
          </a:p>
        </p:txBody>
      </p:sp>
    </p:spTree>
    <p:extLst>
      <p:ext uri="{BB962C8B-B14F-4D97-AF65-F5344CB8AC3E}">
        <p14:creationId xmlns:p14="http://schemas.microsoft.com/office/powerpoint/2010/main" val="2475234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43C3114-105D-4EA4-A5E6-9400EBC4685F}"/>
              </a:ext>
            </a:extLst>
          </p:cNvPr>
          <p:cNvSpPr txBox="1">
            <a:spLocks/>
          </p:cNvSpPr>
          <p:nvPr/>
        </p:nvSpPr>
        <p:spPr>
          <a:xfrm>
            <a:off x="8686800" y="-13855"/>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600">
                <a:solidFill>
                  <a:schemeClr val="bg1"/>
                </a:solidFill>
              </a:rPr>
              <a:pPr algn="r"/>
              <a:t>17</a:t>
            </a:fld>
            <a:endParaRPr lang="en-US" sz="1600" dirty="0">
              <a:solidFill>
                <a:schemeClr val="bg1"/>
              </a:solidFill>
            </a:endParaRPr>
          </a:p>
        </p:txBody>
      </p:sp>
      <p:sp>
        <p:nvSpPr>
          <p:cNvPr id="10" name="Slide Number Placeholder 5">
            <a:extLst>
              <a:ext uri="{FF2B5EF4-FFF2-40B4-BE49-F238E27FC236}">
                <a16:creationId xmlns:a16="http://schemas.microsoft.com/office/drawing/2014/main" id="{195309B5-11F4-4A05-8D25-289672B1F963}"/>
              </a:ext>
            </a:extLst>
          </p:cNvPr>
          <p:cNvSpPr txBox="1">
            <a:spLocks/>
          </p:cNvSpPr>
          <p:nvPr/>
        </p:nvSpPr>
        <p:spPr>
          <a:xfrm>
            <a:off x="8763837" y="-38100"/>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400">
                <a:solidFill>
                  <a:schemeClr val="bg1"/>
                </a:solidFill>
              </a:rPr>
              <a:pPr algn="r"/>
              <a:t>17</a:t>
            </a:fld>
            <a:endParaRPr lang="en-US" sz="1400" dirty="0">
              <a:solidFill>
                <a:schemeClr val="bg1"/>
              </a:solidFill>
            </a:endParaRPr>
          </a:p>
        </p:txBody>
      </p:sp>
      <p:pic>
        <p:nvPicPr>
          <p:cNvPr id="8" name="Picture 7" descr="This object provides an example of FDS reporting of a PHA's income statement for Public Housing CARES Act funding. ">
            <a:extLst>
              <a:ext uri="{FF2B5EF4-FFF2-40B4-BE49-F238E27FC236}">
                <a16:creationId xmlns:a16="http://schemas.microsoft.com/office/drawing/2014/main" id="{844A7202-136C-4B7E-9624-D0D935419A7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905001" y="1905000"/>
            <a:ext cx="5733348" cy="4191000"/>
          </a:xfrm>
          <a:prstGeom prst="rect">
            <a:avLst/>
          </a:prstGeom>
          <a:noFill/>
          <a:ln>
            <a:noFill/>
          </a:ln>
        </p:spPr>
      </p:pic>
      <p:sp>
        <p:nvSpPr>
          <p:cNvPr id="7" name="TextBox 6">
            <a:extLst>
              <a:ext uri="{FF2B5EF4-FFF2-40B4-BE49-F238E27FC236}">
                <a16:creationId xmlns:a16="http://schemas.microsoft.com/office/drawing/2014/main" id="{C30B2BD3-59EA-4C7B-AF57-EB62AAD669C5}"/>
              </a:ext>
            </a:extLst>
          </p:cNvPr>
          <p:cNvSpPr txBox="1"/>
          <p:nvPr/>
        </p:nvSpPr>
        <p:spPr>
          <a:xfrm>
            <a:off x="5785055" y="1473918"/>
            <a:ext cx="1025013" cy="415498"/>
          </a:xfrm>
          <a:prstGeom prst="rect">
            <a:avLst/>
          </a:prstGeom>
          <a:noFill/>
          <a:ln w="19050">
            <a:solidFill>
              <a:srgbClr val="FF0000"/>
            </a:solidFill>
          </a:ln>
        </p:spPr>
        <p:txBody>
          <a:bodyPr wrap="square" rtlCol="0">
            <a:spAutoFit/>
          </a:bodyPr>
          <a:lstStyle/>
          <a:p>
            <a:pPr algn="ctr"/>
            <a:r>
              <a:rPr lang="en-US" sz="1050" dirty="0"/>
              <a:t>New Reporting Column</a:t>
            </a:r>
          </a:p>
        </p:txBody>
      </p:sp>
      <p:sp>
        <p:nvSpPr>
          <p:cNvPr id="11" name="Arrow: Down 10">
            <a:extLst>
              <a:ext uri="{FF2B5EF4-FFF2-40B4-BE49-F238E27FC236}">
                <a16:creationId xmlns:a16="http://schemas.microsoft.com/office/drawing/2014/main" id="{3265D904-D268-4DF8-A3EB-5D4A28B447FB}"/>
              </a:ext>
            </a:extLst>
          </p:cNvPr>
          <p:cNvSpPr/>
          <p:nvPr/>
        </p:nvSpPr>
        <p:spPr>
          <a:xfrm>
            <a:off x="6172201" y="1936170"/>
            <a:ext cx="125361" cy="196793"/>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Callout: Line 11">
            <a:extLst>
              <a:ext uri="{FF2B5EF4-FFF2-40B4-BE49-F238E27FC236}">
                <a16:creationId xmlns:a16="http://schemas.microsoft.com/office/drawing/2014/main" id="{9EAEF239-790B-48A0-85AC-FB5C264390F5}"/>
              </a:ext>
            </a:extLst>
          </p:cNvPr>
          <p:cNvSpPr/>
          <p:nvPr/>
        </p:nvSpPr>
        <p:spPr>
          <a:xfrm>
            <a:off x="7904480" y="2171076"/>
            <a:ext cx="2667000" cy="560569"/>
          </a:xfrm>
          <a:prstGeom prst="borderCallout1">
            <a:avLst>
              <a:gd name="adj1" fmla="val 49335"/>
              <a:gd name="adj2" fmla="val -3424"/>
              <a:gd name="adj3" fmla="val 168803"/>
              <a:gd name="adj4" fmla="val -44467"/>
            </a:avLst>
          </a:prstGeom>
          <a:solidFill>
            <a:schemeClr val="accent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a:solidFill>
                  <a:schemeClr val="tx1"/>
                </a:solidFill>
              </a:rPr>
              <a:t>1. $39,000 of operating funds that are recognized as revenue as the PHA incurred $39,000 of eligible expenses. </a:t>
            </a:r>
          </a:p>
        </p:txBody>
      </p:sp>
      <p:sp>
        <p:nvSpPr>
          <p:cNvPr id="13" name="Callout: Line 12">
            <a:extLst>
              <a:ext uri="{FF2B5EF4-FFF2-40B4-BE49-F238E27FC236}">
                <a16:creationId xmlns:a16="http://schemas.microsoft.com/office/drawing/2014/main" id="{CAAD538D-1DFE-4C2A-B1A1-52DCAA5AB349}"/>
              </a:ext>
            </a:extLst>
          </p:cNvPr>
          <p:cNvSpPr/>
          <p:nvPr/>
        </p:nvSpPr>
        <p:spPr>
          <a:xfrm>
            <a:off x="7924800" y="5486401"/>
            <a:ext cx="2667000" cy="553567"/>
          </a:xfrm>
          <a:prstGeom prst="borderCallout1">
            <a:avLst>
              <a:gd name="adj1" fmla="val 56798"/>
              <a:gd name="adj2" fmla="val -3803"/>
              <a:gd name="adj3" fmla="val 5862"/>
              <a:gd name="adj4" fmla="val -43808"/>
            </a:avLst>
          </a:prstGeom>
          <a:solidFill>
            <a:schemeClr val="accent1">
              <a:alpha val="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a:solidFill>
                  <a:schemeClr val="tx1"/>
                </a:solidFill>
              </a:rPr>
              <a:t>6. $15,000 of CARES Act Operating funds use to purchase of maintenance vehicle (capitalized costs)</a:t>
            </a:r>
          </a:p>
        </p:txBody>
      </p:sp>
      <p:sp>
        <p:nvSpPr>
          <p:cNvPr id="14" name="Callout: Line 13">
            <a:extLst>
              <a:ext uri="{FF2B5EF4-FFF2-40B4-BE49-F238E27FC236}">
                <a16:creationId xmlns:a16="http://schemas.microsoft.com/office/drawing/2014/main" id="{73BB3B0A-3456-46CB-A0D6-FE4F084FDFD3}"/>
              </a:ext>
            </a:extLst>
          </p:cNvPr>
          <p:cNvSpPr/>
          <p:nvPr/>
        </p:nvSpPr>
        <p:spPr>
          <a:xfrm>
            <a:off x="7924800" y="4770783"/>
            <a:ext cx="2667000" cy="556144"/>
          </a:xfrm>
          <a:prstGeom prst="borderCallout1">
            <a:avLst>
              <a:gd name="adj1" fmla="val 56798"/>
              <a:gd name="adj2" fmla="val -3803"/>
              <a:gd name="adj3" fmla="val 88697"/>
              <a:gd name="adj4" fmla="val -41271"/>
            </a:avLst>
          </a:prstGeom>
          <a:solidFill>
            <a:schemeClr val="accent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a:solidFill>
                  <a:schemeClr val="tx1"/>
                </a:solidFill>
              </a:rPr>
              <a:t>5. $4,000 of operating  fund reserves that  were used to support COVID-19 relief (i.e., supports the $12,000)</a:t>
            </a:r>
          </a:p>
        </p:txBody>
      </p:sp>
      <p:sp>
        <p:nvSpPr>
          <p:cNvPr id="15" name="Callout: Line 14">
            <a:extLst>
              <a:ext uri="{FF2B5EF4-FFF2-40B4-BE49-F238E27FC236}">
                <a16:creationId xmlns:a16="http://schemas.microsoft.com/office/drawing/2014/main" id="{7D9B0DA8-D9EF-401B-BB13-DB92EBFBA6FB}"/>
              </a:ext>
            </a:extLst>
          </p:cNvPr>
          <p:cNvSpPr/>
          <p:nvPr/>
        </p:nvSpPr>
        <p:spPr>
          <a:xfrm>
            <a:off x="7924800" y="3688269"/>
            <a:ext cx="2667000" cy="429109"/>
          </a:xfrm>
          <a:prstGeom prst="borderCallout1">
            <a:avLst>
              <a:gd name="adj1" fmla="val 56798"/>
              <a:gd name="adj2" fmla="val -3803"/>
              <a:gd name="adj3" fmla="val 129231"/>
              <a:gd name="adj4" fmla="val -45617"/>
            </a:avLst>
          </a:prstGeom>
          <a:solidFill>
            <a:schemeClr val="accent1">
              <a:alpha val="0"/>
            </a:scheme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a:solidFill>
                  <a:schemeClr val="tx1"/>
                </a:solidFill>
              </a:rPr>
              <a:t>3. $12,000 of expenses used to prepare for, prevent and responded to COVID-19.</a:t>
            </a:r>
          </a:p>
        </p:txBody>
      </p:sp>
      <p:sp>
        <p:nvSpPr>
          <p:cNvPr id="16" name="Callout: Line 15">
            <a:extLst>
              <a:ext uri="{FF2B5EF4-FFF2-40B4-BE49-F238E27FC236}">
                <a16:creationId xmlns:a16="http://schemas.microsoft.com/office/drawing/2014/main" id="{02DD1257-BF25-4C3A-8D31-385171165A34}"/>
              </a:ext>
            </a:extLst>
          </p:cNvPr>
          <p:cNvSpPr/>
          <p:nvPr/>
        </p:nvSpPr>
        <p:spPr>
          <a:xfrm>
            <a:off x="7924800" y="3003124"/>
            <a:ext cx="2667000" cy="560569"/>
          </a:xfrm>
          <a:prstGeom prst="borderCallout1">
            <a:avLst>
              <a:gd name="adj1" fmla="val 55100"/>
              <a:gd name="adj2" fmla="val -3203"/>
              <a:gd name="adj3" fmla="val 180767"/>
              <a:gd name="adj4" fmla="val -48111"/>
            </a:avLst>
          </a:prstGeom>
          <a:solidFill>
            <a:schemeClr val="accent6">
              <a:lumMod val="75000"/>
              <a:alpha val="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a:solidFill>
                  <a:schemeClr val="tx1"/>
                </a:solidFill>
              </a:rPr>
              <a:t>2. $10,000 of CARES Act Operating funds used to support the COCC (over the safe harbor amounts)</a:t>
            </a:r>
          </a:p>
        </p:txBody>
      </p:sp>
      <p:sp>
        <p:nvSpPr>
          <p:cNvPr id="17" name="Callout: Line 16">
            <a:extLst>
              <a:ext uri="{FF2B5EF4-FFF2-40B4-BE49-F238E27FC236}">
                <a16:creationId xmlns:a16="http://schemas.microsoft.com/office/drawing/2014/main" id="{2D9CD1C6-9EDB-48D8-90E8-1959F846EF6B}"/>
              </a:ext>
            </a:extLst>
          </p:cNvPr>
          <p:cNvSpPr/>
          <p:nvPr/>
        </p:nvSpPr>
        <p:spPr>
          <a:xfrm>
            <a:off x="7924801" y="4193616"/>
            <a:ext cx="2667000" cy="477329"/>
          </a:xfrm>
          <a:prstGeom prst="borderCallout1">
            <a:avLst>
              <a:gd name="adj1" fmla="val 55100"/>
              <a:gd name="adj2" fmla="val -3203"/>
              <a:gd name="adj3" fmla="val 49753"/>
              <a:gd name="adj4" fmla="val -45444"/>
            </a:avLst>
          </a:prstGeom>
          <a:solidFill>
            <a:schemeClr val="accent1">
              <a:alpha val="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a:solidFill>
                  <a:schemeClr val="tx1"/>
                </a:solidFill>
              </a:rPr>
              <a:t>4. $6,000 of CARES Act Operating funds spent on a maintenance contract</a:t>
            </a:r>
          </a:p>
        </p:txBody>
      </p:sp>
      <p:sp>
        <p:nvSpPr>
          <p:cNvPr id="18" name="Slide Number Placeholder 3">
            <a:extLst>
              <a:ext uri="{FF2B5EF4-FFF2-40B4-BE49-F238E27FC236}">
                <a16:creationId xmlns:a16="http://schemas.microsoft.com/office/drawing/2014/main" id="{CB8B8092-1E78-4E2C-B243-F3CE42797C4B}"/>
              </a:ext>
            </a:extLst>
          </p:cNvPr>
          <p:cNvSpPr>
            <a:spLocks noGrp="1"/>
          </p:cNvSpPr>
          <p:nvPr>
            <p:ph type="sldNum" sz="quarter" idx="12"/>
          </p:nvPr>
        </p:nvSpPr>
        <p:spPr>
          <a:xfrm>
            <a:off x="11048214" y="1"/>
            <a:ext cx="970961" cy="688156"/>
          </a:xfrm>
        </p:spPr>
        <p:txBody>
          <a:bodyPr/>
          <a:lstStyle/>
          <a:p>
            <a:fld id="{CC7D8949-5DE3-474E-9DD5-AFFBA3A57868}" type="slidenum">
              <a:rPr lang="en-US">
                <a:solidFill>
                  <a:schemeClr val="bg1"/>
                </a:solidFill>
              </a:rPr>
              <a:pPr/>
              <a:t>17</a:t>
            </a:fld>
            <a:endParaRPr lang="en-US" dirty="0">
              <a:solidFill>
                <a:schemeClr val="bg1"/>
              </a:solidFill>
            </a:endParaRPr>
          </a:p>
        </p:txBody>
      </p:sp>
      <p:pic>
        <p:nvPicPr>
          <p:cNvPr id="19" name="Picture 18">
            <a:extLst>
              <a:ext uri="{FF2B5EF4-FFF2-40B4-BE49-F238E27FC236}">
                <a16:creationId xmlns:a16="http://schemas.microsoft.com/office/drawing/2014/main" id="{2C14B7CE-00D1-46CE-8A29-AC35D8E7648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20" name="Title 1">
            <a:extLst>
              <a:ext uri="{FF2B5EF4-FFF2-40B4-BE49-F238E27FC236}">
                <a16:creationId xmlns:a16="http://schemas.microsoft.com/office/drawing/2014/main" id="{9C53635C-2F5A-470C-AB26-0952C6635117}"/>
              </a:ext>
            </a:extLst>
          </p:cNvPr>
          <p:cNvSpPr txBox="1">
            <a:spLocks/>
          </p:cNvSpPr>
          <p:nvPr/>
        </p:nvSpPr>
        <p:spPr>
          <a:xfrm>
            <a:off x="4521716" y="0"/>
            <a:ext cx="760429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b="1" dirty="0"/>
              <a:t>Example – PH CARES Act Funding</a:t>
            </a:r>
            <a:br>
              <a:rPr lang="en-US" b="1" dirty="0"/>
            </a:br>
            <a:r>
              <a:rPr lang="en-US" sz="1800" b="1" dirty="0"/>
              <a:t>(continued)</a:t>
            </a:r>
          </a:p>
        </p:txBody>
      </p:sp>
    </p:spTree>
    <p:extLst>
      <p:ext uri="{BB962C8B-B14F-4D97-AF65-F5344CB8AC3E}">
        <p14:creationId xmlns:p14="http://schemas.microsoft.com/office/powerpoint/2010/main" val="3504313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43C3114-105D-4EA4-A5E6-9400EBC4685F}"/>
              </a:ext>
            </a:extLst>
          </p:cNvPr>
          <p:cNvSpPr txBox="1">
            <a:spLocks/>
          </p:cNvSpPr>
          <p:nvPr/>
        </p:nvSpPr>
        <p:spPr>
          <a:xfrm>
            <a:off x="8686800" y="-13855"/>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600">
                <a:solidFill>
                  <a:schemeClr val="bg1"/>
                </a:solidFill>
              </a:rPr>
              <a:pPr algn="r"/>
              <a:t>18</a:t>
            </a:fld>
            <a:endParaRPr lang="en-US" sz="1600" dirty="0">
              <a:solidFill>
                <a:schemeClr val="bg1"/>
              </a:solidFill>
            </a:endParaRPr>
          </a:p>
        </p:txBody>
      </p:sp>
      <p:sp>
        <p:nvSpPr>
          <p:cNvPr id="10" name="Slide Number Placeholder 5">
            <a:extLst>
              <a:ext uri="{FF2B5EF4-FFF2-40B4-BE49-F238E27FC236}">
                <a16:creationId xmlns:a16="http://schemas.microsoft.com/office/drawing/2014/main" id="{195309B5-11F4-4A05-8D25-289672B1F963}"/>
              </a:ext>
            </a:extLst>
          </p:cNvPr>
          <p:cNvSpPr txBox="1">
            <a:spLocks/>
          </p:cNvSpPr>
          <p:nvPr/>
        </p:nvSpPr>
        <p:spPr>
          <a:xfrm>
            <a:off x="8763837" y="-38100"/>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400">
                <a:solidFill>
                  <a:schemeClr val="bg1"/>
                </a:solidFill>
              </a:rPr>
              <a:pPr algn="r"/>
              <a:t>18</a:t>
            </a:fld>
            <a:endParaRPr lang="en-US" sz="1400" dirty="0">
              <a:solidFill>
                <a:schemeClr val="bg1"/>
              </a:solidFill>
            </a:endParaRPr>
          </a:p>
        </p:txBody>
      </p:sp>
      <p:sp>
        <p:nvSpPr>
          <p:cNvPr id="4" name="Rectangle 3">
            <a:extLst>
              <a:ext uri="{FF2B5EF4-FFF2-40B4-BE49-F238E27FC236}">
                <a16:creationId xmlns:a16="http://schemas.microsoft.com/office/drawing/2014/main" id="{9E694E21-1F7D-41DE-BD71-2B818F11126C}"/>
              </a:ext>
            </a:extLst>
          </p:cNvPr>
          <p:cNvSpPr/>
          <p:nvPr/>
        </p:nvSpPr>
        <p:spPr>
          <a:xfrm>
            <a:off x="2355005" y="5872947"/>
            <a:ext cx="5767070" cy="954107"/>
          </a:xfrm>
          <a:prstGeom prst="rect">
            <a:avLst/>
          </a:prstGeom>
        </p:spPr>
        <p:txBody>
          <a:bodyPr wrap="square">
            <a:spAutoFit/>
          </a:bodyPr>
          <a:lstStyle/>
          <a:p>
            <a:r>
              <a:rPr lang="en-US" sz="1400" u="sng" dirty="0">
                <a:solidFill>
                  <a:srgbClr val="000000"/>
                </a:solidFill>
                <a:latin typeface="Times New Roman" panose="02020603050405020304" pitchFamily="18" charset="0"/>
                <a:ea typeface="Calibri" panose="020F0502020204030204" pitchFamily="34" charset="0"/>
                <a:cs typeface="Calibri" panose="020F0502020204030204" pitchFamily="34" charset="0"/>
              </a:rPr>
              <a:t>Other Notes</a:t>
            </a:r>
            <a:endParaRPr lang="en-US" sz="14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Symbol" panose="05050102010706020507" pitchFamily="18" charset="2"/>
              <a:buChar char=""/>
            </a:pPr>
            <a:r>
              <a:rPr lang="en-US" sz="1400" dirty="0">
                <a:solidFill>
                  <a:srgbClr val="000000"/>
                </a:solidFill>
                <a:latin typeface="Times New Roman" panose="02020603050405020304" pitchFamily="18" charset="0"/>
                <a:ea typeface="Calibri" panose="020F0502020204030204" pitchFamily="34" charset="0"/>
                <a:cs typeface="Calibri" panose="020F0502020204030204" pitchFamily="34" charset="0"/>
              </a:rPr>
              <a:t>Current assets should match current liabilities.</a:t>
            </a:r>
            <a:endParaRPr lang="en-US" sz="1400" dirty="0">
              <a:latin typeface="Calibri" panose="020F0502020204030204" pitchFamily="34" charset="0"/>
              <a:ea typeface="Calibri" panose="020F0502020204030204" pitchFamily="34" charset="0"/>
              <a:cs typeface="Calibri" panose="020F0502020204030204" pitchFamily="34" charset="0"/>
            </a:endParaRPr>
          </a:p>
          <a:p>
            <a:pPr marL="342900" indent="-342900">
              <a:buFont typeface="Symbol" panose="05050102010706020507" pitchFamily="18" charset="2"/>
              <a:buChar char=""/>
            </a:pPr>
            <a:r>
              <a:rPr lang="en-US" sz="1400" dirty="0">
                <a:solidFill>
                  <a:srgbClr val="000000"/>
                </a:solidFill>
                <a:latin typeface="Times New Roman" panose="02020603050405020304" pitchFamily="18" charset="0"/>
                <a:ea typeface="Calibri" panose="020F0502020204030204" pitchFamily="34" charset="0"/>
                <a:cs typeface="Calibri" panose="020F0502020204030204" pitchFamily="34" charset="0"/>
              </a:rPr>
              <a:t>Except for possible timing issues around some capital asset transactions, equity balance should be $-0-.</a:t>
            </a:r>
            <a:endParaRPr lang="en-US" sz="1400" dirty="0">
              <a:latin typeface="Calibri" panose="020F0502020204030204" pitchFamily="34" charset="0"/>
              <a:ea typeface="Calibri" panose="020F0502020204030204" pitchFamily="34" charset="0"/>
              <a:cs typeface="Calibri" panose="020F0502020204030204" pitchFamily="34" charset="0"/>
            </a:endParaRPr>
          </a:p>
        </p:txBody>
      </p:sp>
      <p:pic>
        <p:nvPicPr>
          <p:cNvPr id="8" name="Picture 7" descr="This object provides an example of FDS reporting of a PHA's balance sheet for Public Housing CARES Act funding. ">
            <a:extLst>
              <a:ext uri="{FF2B5EF4-FFF2-40B4-BE49-F238E27FC236}">
                <a16:creationId xmlns:a16="http://schemas.microsoft.com/office/drawing/2014/main" id="{B52C0708-B224-4EA8-814E-198BB28999C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471976" y="1236947"/>
            <a:ext cx="6277955" cy="4724616"/>
          </a:xfrm>
          <a:prstGeom prst="rect">
            <a:avLst/>
          </a:prstGeom>
          <a:noFill/>
          <a:ln>
            <a:noFill/>
          </a:ln>
        </p:spPr>
      </p:pic>
      <p:sp>
        <p:nvSpPr>
          <p:cNvPr id="11" name="Arrow: Down 10">
            <a:extLst>
              <a:ext uri="{FF2B5EF4-FFF2-40B4-BE49-F238E27FC236}">
                <a16:creationId xmlns:a16="http://schemas.microsoft.com/office/drawing/2014/main" id="{017244EB-D0CC-4965-AC3D-2E9C84314F65}"/>
              </a:ext>
            </a:extLst>
          </p:cNvPr>
          <p:cNvSpPr/>
          <p:nvPr/>
        </p:nvSpPr>
        <p:spPr>
          <a:xfrm>
            <a:off x="7186802" y="1305137"/>
            <a:ext cx="125361" cy="196793"/>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TextBox 11">
            <a:extLst>
              <a:ext uri="{FF2B5EF4-FFF2-40B4-BE49-F238E27FC236}">
                <a16:creationId xmlns:a16="http://schemas.microsoft.com/office/drawing/2014/main" id="{EA5D2601-712D-4A4F-A81D-64D62B6BE3EF}"/>
              </a:ext>
            </a:extLst>
          </p:cNvPr>
          <p:cNvSpPr txBox="1"/>
          <p:nvPr/>
        </p:nvSpPr>
        <p:spPr>
          <a:xfrm>
            <a:off x="6736977" y="839915"/>
            <a:ext cx="1025013" cy="415498"/>
          </a:xfrm>
          <a:prstGeom prst="rect">
            <a:avLst/>
          </a:prstGeom>
          <a:noFill/>
          <a:ln w="19050">
            <a:solidFill>
              <a:srgbClr val="FF0000"/>
            </a:solidFill>
          </a:ln>
        </p:spPr>
        <p:txBody>
          <a:bodyPr wrap="square" rtlCol="0">
            <a:spAutoFit/>
          </a:bodyPr>
          <a:lstStyle/>
          <a:p>
            <a:pPr algn="ctr"/>
            <a:r>
              <a:rPr lang="en-US" sz="1050" dirty="0"/>
              <a:t>New Reporting Column</a:t>
            </a:r>
          </a:p>
        </p:txBody>
      </p:sp>
      <p:sp>
        <p:nvSpPr>
          <p:cNvPr id="13" name="Callout: Line 12">
            <a:extLst>
              <a:ext uri="{FF2B5EF4-FFF2-40B4-BE49-F238E27FC236}">
                <a16:creationId xmlns:a16="http://schemas.microsoft.com/office/drawing/2014/main" id="{5DCAFEF0-301D-4F82-A7F3-8792A100617D}"/>
              </a:ext>
            </a:extLst>
          </p:cNvPr>
          <p:cNvSpPr/>
          <p:nvPr/>
        </p:nvSpPr>
        <p:spPr>
          <a:xfrm>
            <a:off x="9404527" y="2751245"/>
            <a:ext cx="2590031" cy="788551"/>
          </a:xfrm>
          <a:prstGeom prst="borderCallout1">
            <a:avLst>
              <a:gd name="adj1" fmla="val 53393"/>
              <a:gd name="adj2" fmla="val -4499"/>
              <a:gd name="adj3" fmla="val 180370"/>
              <a:gd name="adj4" fmla="val -63963"/>
            </a:avLst>
          </a:prstGeom>
          <a:solidFill>
            <a:schemeClr val="accent6">
              <a:lumMod val="75000"/>
              <a:alpha val="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a:solidFill>
                  <a:schemeClr val="tx1"/>
                </a:solidFill>
              </a:rPr>
              <a:t>1. $6,000 of incurred expenses of a maintenance contract, which have yet to be draw-down from eLOCCS</a:t>
            </a:r>
          </a:p>
        </p:txBody>
      </p:sp>
      <p:sp>
        <p:nvSpPr>
          <p:cNvPr id="14" name="Callout: Line 13">
            <a:extLst>
              <a:ext uri="{FF2B5EF4-FFF2-40B4-BE49-F238E27FC236}">
                <a16:creationId xmlns:a16="http://schemas.microsoft.com/office/drawing/2014/main" id="{662CF632-866F-4C84-82ED-950139B7D841}"/>
              </a:ext>
            </a:extLst>
          </p:cNvPr>
          <p:cNvSpPr/>
          <p:nvPr/>
        </p:nvSpPr>
        <p:spPr>
          <a:xfrm>
            <a:off x="9404527" y="4606216"/>
            <a:ext cx="2528619" cy="788551"/>
          </a:xfrm>
          <a:prstGeom prst="borderCallout1">
            <a:avLst>
              <a:gd name="adj1" fmla="val 56798"/>
              <a:gd name="adj2" fmla="val -3803"/>
              <a:gd name="adj3" fmla="val 58684"/>
              <a:gd name="adj4" fmla="val -60282"/>
            </a:avLst>
          </a:prstGeom>
          <a:solidFill>
            <a:srgbClr val="FF0000">
              <a:alpha val="0"/>
            </a:srgbClr>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50" dirty="0">
                <a:solidFill>
                  <a:schemeClr val="tx1"/>
                </a:solidFill>
              </a:rPr>
              <a:t>2. No Equity / Net Position as CARES Act funds cannot build reserves</a:t>
            </a:r>
          </a:p>
        </p:txBody>
      </p:sp>
      <p:sp>
        <p:nvSpPr>
          <p:cNvPr id="3" name="Right Bracket 2">
            <a:extLst>
              <a:ext uri="{FF2B5EF4-FFF2-40B4-BE49-F238E27FC236}">
                <a16:creationId xmlns:a16="http://schemas.microsoft.com/office/drawing/2014/main" id="{8374D845-9BCA-458F-BD05-3CFB78A046C3}"/>
              </a:ext>
            </a:extLst>
          </p:cNvPr>
          <p:cNvSpPr/>
          <p:nvPr/>
        </p:nvSpPr>
        <p:spPr>
          <a:xfrm>
            <a:off x="7741445" y="4754880"/>
            <a:ext cx="133153" cy="721266"/>
          </a:xfrm>
          <a:prstGeom prst="rightBracket">
            <a:avLst/>
          </a:prstGeom>
          <a:noFill/>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cxnSp>
        <p:nvCxnSpPr>
          <p:cNvPr id="17" name="Straight Connector 16">
            <a:extLst>
              <a:ext uri="{FF2B5EF4-FFF2-40B4-BE49-F238E27FC236}">
                <a16:creationId xmlns:a16="http://schemas.microsoft.com/office/drawing/2014/main" id="{43851335-D8BF-49F5-A47B-4DDCD6E5B778}"/>
              </a:ext>
            </a:extLst>
          </p:cNvPr>
          <p:cNvCxnSpPr>
            <a:cxnSpLocks/>
          </p:cNvCxnSpPr>
          <p:nvPr/>
        </p:nvCxnSpPr>
        <p:spPr>
          <a:xfrm>
            <a:off x="7741445" y="2832539"/>
            <a:ext cx="1500485" cy="243188"/>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5" name="Slide Number Placeholder 3">
            <a:extLst>
              <a:ext uri="{FF2B5EF4-FFF2-40B4-BE49-F238E27FC236}">
                <a16:creationId xmlns:a16="http://schemas.microsoft.com/office/drawing/2014/main" id="{ACB9CE78-5762-4281-A702-92E2E172AADA}"/>
              </a:ext>
            </a:extLst>
          </p:cNvPr>
          <p:cNvSpPr>
            <a:spLocks noGrp="1"/>
          </p:cNvSpPr>
          <p:nvPr>
            <p:ph type="sldNum" sz="quarter" idx="12"/>
          </p:nvPr>
        </p:nvSpPr>
        <p:spPr>
          <a:xfrm>
            <a:off x="11048214" y="1"/>
            <a:ext cx="970961" cy="688156"/>
          </a:xfrm>
        </p:spPr>
        <p:txBody>
          <a:bodyPr/>
          <a:lstStyle/>
          <a:p>
            <a:fld id="{CC7D8949-5DE3-474E-9DD5-AFFBA3A57868}" type="slidenum">
              <a:rPr lang="en-US">
                <a:solidFill>
                  <a:schemeClr val="bg1"/>
                </a:solidFill>
              </a:rPr>
              <a:pPr/>
              <a:t>18</a:t>
            </a:fld>
            <a:endParaRPr lang="en-US" dirty="0">
              <a:solidFill>
                <a:schemeClr val="bg1"/>
              </a:solidFill>
            </a:endParaRPr>
          </a:p>
        </p:txBody>
      </p:sp>
      <p:pic>
        <p:nvPicPr>
          <p:cNvPr id="16" name="Picture 15">
            <a:extLst>
              <a:ext uri="{FF2B5EF4-FFF2-40B4-BE49-F238E27FC236}">
                <a16:creationId xmlns:a16="http://schemas.microsoft.com/office/drawing/2014/main" id="{515A19D2-2584-47C4-B87B-29196911E5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8" name="Title 1">
            <a:extLst>
              <a:ext uri="{FF2B5EF4-FFF2-40B4-BE49-F238E27FC236}">
                <a16:creationId xmlns:a16="http://schemas.microsoft.com/office/drawing/2014/main" id="{CF7B5910-76C6-42EA-B517-54CBADC0318A}"/>
              </a:ext>
            </a:extLst>
          </p:cNvPr>
          <p:cNvSpPr txBox="1">
            <a:spLocks/>
          </p:cNvSpPr>
          <p:nvPr/>
        </p:nvSpPr>
        <p:spPr>
          <a:xfrm>
            <a:off x="4521716" y="0"/>
            <a:ext cx="760429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b="1" dirty="0"/>
              <a:t>Example – PH CARES Act Funding</a:t>
            </a:r>
            <a:br>
              <a:rPr lang="en-US" b="1" dirty="0"/>
            </a:br>
            <a:r>
              <a:rPr lang="en-US" sz="1800" b="1" dirty="0"/>
              <a:t>(continued)</a:t>
            </a:r>
          </a:p>
        </p:txBody>
      </p:sp>
    </p:spTree>
    <p:extLst>
      <p:ext uri="{BB962C8B-B14F-4D97-AF65-F5344CB8AC3E}">
        <p14:creationId xmlns:p14="http://schemas.microsoft.com/office/powerpoint/2010/main" val="4279515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2556492" y="2766218"/>
            <a:ext cx="7079015" cy="1325563"/>
          </a:xfrm>
        </p:spPr>
        <p:txBody>
          <a:bodyPr>
            <a:normAutofit/>
          </a:bodyPr>
          <a:lstStyle/>
          <a:p>
            <a:pPr algn="r"/>
            <a:r>
              <a:rPr lang="en-US" sz="4000" b="1" dirty="0">
                <a:solidFill>
                  <a:schemeClr val="accent6">
                    <a:lumMod val="50000"/>
                  </a:schemeClr>
                </a:solidFill>
              </a:rPr>
              <a:t>Quarterly Reporting Requirements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309652" y="6492875"/>
            <a:ext cx="2743200" cy="365125"/>
          </a:xfrm>
        </p:spPr>
        <p:txBody>
          <a:bodyPr/>
          <a:lstStyle/>
          <a:p>
            <a:fld id="{5AC6E65E-92B5-4B18-BE66-17D27D1D6D0B}" type="slidenum">
              <a:rPr lang="en-US" smtClean="0"/>
              <a:t>19</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Tree>
    <p:extLst>
      <p:ext uri="{BB962C8B-B14F-4D97-AF65-F5344CB8AC3E}">
        <p14:creationId xmlns:p14="http://schemas.microsoft.com/office/powerpoint/2010/main" val="533205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3647768" y="171450"/>
            <a:ext cx="8217162" cy="1325563"/>
          </a:xfrm>
        </p:spPr>
        <p:txBody>
          <a:bodyPr>
            <a:normAutofit/>
          </a:bodyPr>
          <a:lstStyle/>
          <a:p>
            <a:pPr algn="r"/>
            <a:r>
              <a:rPr lang="en-US" sz="4000" b="1" dirty="0"/>
              <a:t>CARES Act Reporting – Part 2 </a:t>
            </a:r>
            <a:br>
              <a:rPr lang="en-US" sz="4000" b="1" dirty="0"/>
            </a:br>
            <a:r>
              <a:rPr lang="en-US" sz="4000" b="1" dirty="0"/>
              <a:t>Introduction &amp; Agenda</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p:txBody>
          <a:bodyPr/>
          <a:lstStyle/>
          <a:p>
            <a:fld id="{5AC6E65E-92B5-4B18-BE66-17D27D1D6D0B}" type="slidenum">
              <a:rPr lang="en-US" smtClean="0"/>
              <a:t>2</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493336" y="1595796"/>
            <a:ext cx="10515600" cy="4943116"/>
          </a:xfrm>
        </p:spPr>
        <p:txBody>
          <a:bodyPr vert="horz" lIns="91440" tIns="45720" rIns="91440" bIns="45720" rtlCol="0" anchor="t">
            <a:normAutofit lnSpcReduction="10000"/>
          </a:bodyPr>
          <a:lstStyle/>
          <a:p>
            <a:pPr>
              <a:lnSpc>
                <a:spcPct val="80000"/>
              </a:lnSpc>
            </a:pPr>
            <a:r>
              <a:rPr lang="en-US" dirty="0">
                <a:cs typeface="Segoe UI"/>
              </a:rPr>
              <a:t>Introduction to CARES Act Reporting – Part 2</a:t>
            </a:r>
            <a:endParaRPr lang="en-US" dirty="0">
              <a:cs typeface="Segoe UI" panose="020B0502040204020203" pitchFamily="34" charset="0"/>
            </a:endParaRPr>
          </a:p>
          <a:p>
            <a:pPr lvl="1">
              <a:lnSpc>
                <a:spcPct val="80000"/>
              </a:lnSpc>
            </a:pPr>
            <a:r>
              <a:rPr lang="en-US" sz="2000" i="1" dirty="0">
                <a:cs typeface="Segoe UI"/>
              </a:rPr>
              <a:t>David Vargas, Deputy Assistant Secretary, PIH Real Estate Assessment Center (REAC)</a:t>
            </a:r>
          </a:p>
          <a:p>
            <a:pPr lvl="1">
              <a:lnSpc>
                <a:spcPct val="80000"/>
              </a:lnSpc>
              <a:spcBef>
                <a:spcPts val="0"/>
              </a:spcBef>
            </a:pPr>
            <a:endParaRPr lang="en-US" sz="2000" i="1" dirty="0">
              <a:cs typeface="Segoe UI"/>
            </a:endParaRPr>
          </a:p>
          <a:p>
            <a:pPr>
              <a:lnSpc>
                <a:spcPct val="80000"/>
              </a:lnSpc>
            </a:pPr>
            <a:r>
              <a:rPr lang="en-US" dirty="0"/>
              <a:t>CARES Act Waiver for COCC Fees Above Safe Harbor Rates</a:t>
            </a:r>
          </a:p>
          <a:p>
            <a:pPr>
              <a:lnSpc>
                <a:spcPct val="80000"/>
              </a:lnSpc>
              <a:spcBef>
                <a:spcPts val="0"/>
              </a:spcBef>
            </a:pPr>
            <a:endParaRPr lang="en-US" dirty="0"/>
          </a:p>
          <a:p>
            <a:pPr>
              <a:lnSpc>
                <a:spcPct val="80000"/>
              </a:lnSpc>
              <a:spcBef>
                <a:spcPts val="0"/>
              </a:spcBef>
            </a:pPr>
            <a:r>
              <a:rPr lang="en-US" dirty="0">
                <a:cs typeface="Segoe UI"/>
              </a:rPr>
              <a:t>Financial Data Schedule (FDS) Reporting</a:t>
            </a:r>
          </a:p>
          <a:p>
            <a:pPr lvl="1">
              <a:lnSpc>
                <a:spcPct val="80000"/>
              </a:lnSpc>
            </a:pPr>
            <a:r>
              <a:rPr lang="en-US" sz="2000" i="1" dirty="0">
                <a:cs typeface="Segoe UI"/>
              </a:rPr>
              <a:t>Quincy Riley, Director, REAC’s Financial Assessment Sub-system for Public Housing (FASS-PH)</a:t>
            </a:r>
          </a:p>
          <a:p>
            <a:pPr lvl="1">
              <a:lnSpc>
                <a:spcPct val="80000"/>
              </a:lnSpc>
              <a:spcBef>
                <a:spcPts val="0"/>
              </a:spcBef>
            </a:pPr>
            <a:endParaRPr lang="en-US" sz="2000" i="1" dirty="0">
              <a:cs typeface="Segoe UI"/>
            </a:endParaRPr>
          </a:p>
          <a:p>
            <a:pPr>
              <a:lnSpc>
                <a:spcPct val="80000"/>
              </a:lnSpc>
              <a:spcBef>
                <a:spcPts val="0"/>
              </a:spcBef>
            </a:pPr>
            <a:r>
              <a:rPr lang="en-US" dirty="0">
                <a:cs typeface="Segoe UI"/>
              </a:rPr>
              <a:t>Quarterly Reporting Requirements</a:t>
            </a:r>
          </a:p>
          <a:p>
            <a:pPr lvl="1">
              <a:lnSpc>
                <a:spcPct val="80000"/>
              </a:lnSpc>
            </a:pPr>
            <a:r>
              <a:rPr lang="en-US" sz="2000" i="1" dirty="0">
                <a:cs typeface="Segoe UI"/>
              </a:rPr>
              <a:t>Wendell Conner, Director, REAC’s Quality Assurance Sub-system (QASS) / Chief Risk Officer</a:t>
            </a:r>
          </a:p>
          <a:p>
            <a:pPr lvl="1">
              <a:lnSpc>
                <a:spcPct val="80000"/>
              </a:lnSpc>
            </a:pPr>
            <a:endParaRPr lang="en-US" sz="2000" i="1" dirty="0">
              <a:cs typeface="Segoe UI"/>
            </a:endParaRPr>
          </a:p>
          <a:p>
            <a:pPr>
              <a:lnSpc>
                <a:spcPct val="80000"/>
              </a:lnSpc>
              <a:spcBef>
                <a:spcPts val="0"/>
              </a:spcBef>
            </a:pPr>
            <a:r>
              <a:rPr lang="en-US" dirty="0">
                <a:cs typeface="Segoe UI"/>
              </a:rPr>
              <a:t>HCV Program CARES Act Questions</a:t>
            </a:r>
          </a:p>
          <a:p>
            <a:pPr lvl="1">
              <a:lnSpc>
                <a:spcPct val="80000"/>
              </a:lnSpc>
            </a:pPr>
            <a:r>
              <a:rPr lang="en-US" i="1" dirty="0">
                <a:cs typeface="Segoe UI"/>
              </a:rPr>
              <a:t>Miguel Fontanez-Sanchez, Director, Office of Housing Voucher Programs, Financial Management Division</a:t>
            </a:r>
          </a:p>
          <a:p>
            <a:pPr lvl="1">
              <a:lnSpc>
                <a:spcPct val="80000"/>
              </a:lnSpc>
              <a:spcBef>
                <a:spcPts val="0"/>
              </a:spcBef>
            </a:pPr>
            <a:endParaRPr lang="en-US" dirty="0">
              <a:cs typeface="Segoe UI"/>
            </a:endParaRPr>
          </a:p>
          <a:p>
            <a:pPr>
              <a:lnSpc>
                <a:spcPct val="80000"/>
              </a:lnSpc>
              <a:spcBef>
                <a:spcPts val="0"/>
              </a:spcBef>
            </a:pPr>
            <a:r>
              <a:rPr lang="en-US" dirty="0">
                <a:cs typeface="Segoe UI"/>
              </a:rPr>
              <a:t>Question and Answers</a:t>
            </a:r>
          </a:p>
          <a:p>
            <a:endParaRPr lang="en-US" sz="2400" dirty="0">
              <a:latin typeface="Segoe UI Symbol"/>
              <a:ea typeface="Segoe UI Symbol"/>
            </a:endParaRPr>
          </a:p>
        </p:txBody>
      </p:sp>
    </p:spTree>
    <p:extLst>
      <p:ext uri="{BB962C8B-B14F-4D97-AF65-F5344CB8AC3E}">
        <p14:creationId xmlns:p14="http://schemas.microsoft.com/office/powerpoint/2010/main" val="3813687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04474" y="-1"/>
            <a:ext cx="7649817" cy="1238865"/>
          </a:xfrm>
        </p:spPr>
        <p:txBody>
          <a:bodyPr>
            <a:normAutofit/>
          </a:bodyPr>
          <a:lstStyle/>
          <a:p>
            <a:pPr algn="r"/>
            <a:r>
              <a:rPr lang="en-US" sz="4400" b="1" dirty="0"/>
              <a:t>October Quarterly Reporting </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11243305" cy="681376"/>
          </a:xfrm>
        </p:spPr>
        <p:txBody>
          <a:bodyPr>
            <a:normAutofit/>
          </a:bodyPr>
          <a:lstStyle/>
          <a:p>
            <a:pPr marL="0" indent="0">
              <a:lnSpc>
                <a:spcPct val="110000"/>
              </a:lnSpc>
              <a:spcBef>
                <a:spcPts val="600"/>
              </a:spcBef>
              <a:spcAft>
                <a:spcPts val="300"/>
              </a:spcAft>
              <a:buNone/>
            </a:pPr>
            <a:r>
              <a:rPr lang="en-US" sz="2400" u="sng" dirty="0">
                <a:solidFill>
                  <a:schemeClr val="accent6">
                    <a:lumMod val="50000"/>
                  </a:schemeClr>
                </a:solidFill>
              </a:rPr>
              <a:t>1. Are Instructions / Training Available so our PHA can Submits its July – September Data? </a:t>
            </a:r>
            <a:endParaRPr lang="en-US" sz="2400" dirty="0">
              <a:solidFill>
                <a:schemeClr val="accent6">
                  <a:lumMod val="50000"/>
                </a:schemeClr>
              </a:solidFill>
            </a:endParaRPr>
          </a:p>
          <a:p>
            <a:pPr marL="0" indent="0">
              <a:buNone/>
            </a:pPr>
            <a:endParaRPr lang="en-US" sz="2000" dirty="0"/>
          </a:p>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20</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294640" y="2045749"/>
            <a:ext cx="11450320" cy="2680221"/>
          </a:xfrm>
          <a:prstGeom prst="rect">
            <a:avLst/>
          </a:prstGeom>
        </p:spPr>
        <p:txBody>
          <a:bodyPr wrap="square">
            <a:spAutoFit/>
          </a:bodyPr>
          <a:lstStyle/>
          <a:p>
            <a:pPr marL="342900" indent="-342900">
              <a:spcAft>
                <a:spcPts val="500"/>
              </a:spcAft>
              <a:buFont typeface="Wingdings" panose="05000000000000000000" pitchFamily="2" charset="2"/>
              <a:buChar char="Ø"/>
            </a:pPr>
            <a:r>
              <a:rPr lang="en-US" altLang="ko-KR" sz="2000" dirty="0">
                <a:cs typeface="Arial" pitchFamily="34" charset="0"/>
              </a:rPr>
              <a:t>The Quarterly Reporting Portal has not been implemented at this time, therefore </a:t>
            </a:r>
          </a:p>
          <a:p>
            <a:pPr marL="631825" lvl="1" indent="-174625">
              <a:buFont typeface="Wingdings" panose="05000000000000000000" pitchFamily="2" charset="2"/>
              <a:buChar char="§"/>
            </a:pPr>
            <a:r>
              <a:rPr lang="en-US" altLang="ko-KR" dirty="0">
                <a:cs typeface="Arial" pitchFamily="34" charset="0"/>
              </a:rPr>
              <a:t>PHAs will not be required to report by October 10, 2020</a:t>
            </a:r>
          </a:p>
          <a:p>
            <a:pPr marL="742950" lvl="1" indent="-285750">
              <a:buFont typeface="Wingdings" panose="05000000000000000000" pitchFamily="2" charset="2"/>
              <a:buChar char="§"/>
            </a:pPr>
            <a:endParaRPr lang="en-US" altLang="ko-KR" dirty="0">
              <a:cs typeface="Arial" pitchFamily="34" charset="0"/>
            </a:endParaRPr>
          </a:p>
          <a:p>
            <a:pPr marL="631825" lvl="1" indent="-174625">
              <a:buFont typeface="Wingdings" panose="05000000000000000000" pitchFamily="2" charset="2"/>
              <a:buChar char="§"/>
            </a:pPr>
            <a:r>
              <a:rPr lang="en-US" dirty="0"/>
              <a:t>Until the reporting portal becomes available to PHAs, PHA quarterly reporting is suspended</a:t>
            </a:r>
          </a:p>
          <a:p>
            <a:pPr marL="742950" lvl="1" indent="-285750">
              <a:buFont typeface="Wingdings" panose="05000000000000000000" pitchFamily="2" charset="2"/>
              <a:buChar char="§"/>
            </a:pPr>
            <a:endParaRPr lang="en-US" dirty="0"/>
          </a:p>
          <a:p>
            <a:pPr marL="631825" lvl="1" indent="-174625">
              <a:buFont typeface="Wingdings" panose="05000000000000000000" pitchFamily="2" charset="2"/>
              <a:buChar char="§"/>
            </a:pPr>
            <a:r>
              <a:rPr lang="en-US" dirty="0"/>
              <a:t>HUD will continue to utilize data already available to HUD to complete the required reporting</a:t>
            </a:r>
          </a:p>
          <a:p>
            <a:pPr marL="742950" lvl="1" indent="-285750">
              <a:buFont typeface="Wingdings" panose="05000000000000000000" pitchFamily="2" charset="2"/>
              <a:buChar char="§"/>
            </a:pPr>
            <a:endParaRPr lang="en-US" dirty="0"/>
          </a:p>
          <a:p>
            <a:pPr marL="631825" lvl="1" indent="-174625">
              <a:buFont typeface="Wingdings" panose="05000000000000000000" pitchFamily="2" charset="2"/>
              <a:buChar char="§"/>
            </a:pPr>
            <a:r>
              <a:rPr lang="en-US" dirty="0"/>
              <a:t>It is expected that when PHAs can report in the portal, PHAs may be required to include either retroactive reporting or accumulative amounts</a:t>
            </a:r>
            <a:endParaRPr lang="en-US" sz="1600" dirty="0">
              <a:solidFill>
                <a:schemeClr val="tx1">
                  <a:lumMod val="75000"/>
                  <a:lumOff val="25000"/>
                </a:schemeClr>
              </a:solidFill>
              <a:cs typeface="Arial" pitchFamily="34" charset="0"/>
            </a:endParaRPr>
          </a:p>
        </p:txBody>
      </p:sp>
    </p:spTree>
    <p:extLst>
      <p:ext uri="{BB962C8B-B14F-4D97-AF65-F5344CB8AC3E}">
        <p14:creationId xmlns:p14="http://schemas.microsoft.com/office/powerpoint/2010/main" val="12236028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13901" y="-1"/>
            <a:ext cx="7649817" cy="1238865"/>
          </a:xfrm>
        </p:spPr>
        <p:txBody>
          <a:bodyPr>
            <a:normAutofit fontScale="90000"/>
          </a:bodyPr>
          <a:lstStyle/>
          <a:p>
            <a:pPr algn="r"/>
            <a:r>
              <a:rPr lang="en-US" sz="4400" b="1" dirty="0"/>
              <a:t>Quarterly Reporting </a:t>
            </a:r>
            <a:br>
              <a:rPr lang="en-US" sz="4400" b="1" dirty="0"/>
            </a:br>
            <a:r>
              <a:rPr lang="en-US" sz="4400" b="1" dirty="0"/>
              <a:t>$150,000 Threshold</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11154043" cy="681376"/>
          </a:xfrm>
        </p:spPr>
        <p:txBody>
          <a:bodyPr>
            <a:normAutofit/>
          </a:bodyPr>
          <a:lstStyle/>
          <a:p>
            <a:pPr marL="0" indent="0">
              <a:lnSpc>
                <a:spcPct val="110000"/>
              </a:lnSpc>
              <a:spcBef>
                <a:spcPts val="600"/>
              </a:spcBef>
              <a:spcAft>
                <a:spcPts val="300"/>
              </a:spcAft>
              <a:buNone/>
            </a:pPr>
            <a:r>
              <a:rPr lang="en-US" sz="2400" u="sng" dirty="0">
                <a:solidFill>
                  <a:schemeClr val="accent6">
                    <a:lumMod val="50000"/>
                  </a:schemeClr>
                </a:solidFill>
              </a:rPr>
              <a:t>2. Do ALL PHAs have to Report Quarterly? </a:t>
            </a:r>
            <a:endParaRPr lang="en-US" sz="2000" dirty="0"/>
          </a:p>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21</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172555" y="1767006"/>
            <a:ext cx="11714480" cy="1938992"/>
          </a:xfrm>
          <a:prstGeom prst="rect">
            <a:avLst/>
          </a:prstGeom>
        </p:spPr>
        <p:txBody>
          <a:bodyPr wrap="square">
            <a:spAutoFit/>
          </a:bodyPr>
          <a:lstStyle/>
          <a:p>
            <a:pPr marL="342900" indent="-342900">
              <a:buFont typeface="Wingdings" panose="05000000000000000000" pitchFamily="2" charset="2"/>
              <a:buChar char="Ø"/>
            </a:pPr>
            <a:r>
              <a:rPr lang="en-US" sz="2000" dirty="0"/>
              <a:t>No – Only PHAs considered to have “Large Covered Funds”</a:t>
            </a:r>
          </a:p>
          <a:p>
            <a:pPr marL="631825" lvl="1" indent="-174625">
              <a:buFont typeface="Arial" panose="020B0604020202020204" pitchFamily="34" charset="0"/>
              <a:buChar char="•"/>
            </a:pPr>
            <a:r>
              <a:rPr lang="en-US" dirty="0"/>
              <a:t>“Large Covered Funds” are CARES Act awards over $150,000</a:t>
            </a:r>
          </a:p>
          <a:p>
            <a:pPr marL="631825" lvl="1" indent="-174625">
              <a:buFont typeface="Arial" panose="020B0604020202020204" pitchFamily="34" charset="0"/>
              <a:buChar char="•"/>
            </a:pPr>
            <a:r>
              <a:rPr lang="en-US" dirty="0"/>
              <a:t> For PHAs: </a:t>
            </a:r>
          </a:p>
          <a:p>
            <a:pPr marL="1084263" lvl="2" indent="-169863">
              <a:buFont typeface="Wingdings" panose="05000000000000000000" pitchFamily="2" charset="2"/>
              <a:buChar char="§"/>
            </a:pPr>
            <a:r>
              <a:rPr lang="en-US" sz="1600" dirty="0"/>
              <a:t>The $150,000 threshold is to be calculated at the entity-wide level</a:t>
            </a:r>
          </a:p>
          <a:p>
            <a:pPr marL="1084263" lvl="2" indent="-169863">
              <a:buFont typeface="Wingdings" panose="05000000000000000000" pitchFamily="2" charset="2"/>
              <a:buChar char="§"/>
            </a:pPr>
            <a:r>
              <a:rPr lang="en-US" sz="1600" dirty="0"/>
              <a:t>Include all HUD (i.e., HUD - PIH and HUD non-PIH CARES Act awards) and non-HUD (i.e., other federal agencies) CARES Act awards</a:t>
            </a:r>
          </a:p>
          <a:p>
            <a:pPr marL="1084263" lvl="2" indent="-169863">
              <a:buFont typeface="Wingdings" panose="05000000000000000000" pitchFamily="2" charset="2"/>
              <a:buChar char="§"/>
            </a:pPr>
            <a:r>
              <a:rPr lang="en-US" sz="1600" dirty="0"/>
              <a:t>CARES Act awards made to a PHA’s component units (blended or discrete) are not part of the $150,000 calculation</a:t>
            </a:r>
            <a:endParaRPr lang="en-US" sz="1600" dirty="0">
              <a:solidFill>
                <a:schemeClr val="tx1">
                  <a:lumMod val="75000"/>
                  <a:lumOff val="25000"/>
                </a:schemeClr>
              </a:solidFill>
              <a:cs typeface="Arial" pitchFamily="34" charset="0"/>
            </a:endParaRPr>
          </a:p>
        </p:txBody>
      </p:sp>
      <p:pic>
        <p:nvPicPr>
          <p:cNvPr id="8" name="Picture 7">
            <a:extLst>
              <a:ext uri="{FF2B5EF4-FFF2-40B4-BE49-F238E27FC236}">
                <a16:creationId xmlns:a16="http://schemas.microsoft.com/office/drawing/2014/main" id="{4B95741C-2E2E-4E90-9008-6F5A67B6D1DC}"/>
              </a:ext>
            </a:extLst>
          </p:cNvPr>
          <p:cNvPicPr>
            <a:picLocks noChangeAspect="1"/>
          </p:cNvPicPr>
          <p:nvPr/>
        </p:nvPicPr>
        <p:blipFill>
          <a:blip r:embed="rId4"/>
          <a:stretch>
            <a:fillRect/>
          </a:stretch>
        </p:blipFill>
        <p:spPr>
          <a:xfrm>
            <a:off x="195475" y="3795990"/>
            <a:ext cx="7299751" cy="2519700"/>
          </a:xfrm>
          <a:prstGeom prst="rect">
            <a:avLst/>
          </a:prstGeom>
        </p:spPr>
      </p:pic>
      <p:sp>
        <p:nvSpPr>
          <p:cNvPr id="9" name="Rectangle 8">
            <a:extLst>
              <a:ext uri="{FF2B5EF4-FFF2-40B4-BE49-F238E27FC236}">
                <a16:creationId xmlns:a16="http://schemas.microsoft.com/office/drawing/2014/main" id="{023201AD-D002-4F7F-8A4F-2AFCF4C14E22}"/>
              </a:ext>
            </a:extLst>
          </p:cNvPr>
          <p:cNvSpPr/>
          <p:nvPr/>
        </p:nvSpPr>
        <p:spPr>
          <a:xfrm>
            <a:off x="7767111" y="3859153"/>
            <a:ext cx="4229414" cy="2400657"/>
          </a:xfrm>
          <a:prstGeom prst="rect">
            <a:avLst/>
          </a:prstGeom>
          <a:ln w="12700">
            <a:solidFill>
              <a:schemeClr val="tx1"/>
            </a:solidFill>
          </a:ln>
        </p:spPr>
        <p:txBody>
          <a:bodyPr wrap="square">
            <a:spAutoFit/>
          </a:bodyPr>
          <a:lstStyle/>
          <a:p>
            <a:pPr marL="169863" indent="-169863">
              <a:buFont typeface="Arial" panose="020B0604020202020204" pitchFamily="34" charset="0"/>
              <a:buChar char="•"/>
            </a:pPr>
            <a:r>
              <a:rPr lang="en-US" sz="1500" dirty="0"/>
              <a:t>Once the aggregate of individual CARES Act funding awarded to a PHA is over $150,000, the PHA is required to provide quarterly reporting on each CARES Act grant, regardless of the individual award amount and amount spent.</a:t>
            </a:r>
          </a:p>
          <a:p>
            <a:pPr marL="169863" indent="-169863">
              <a:buFont typeface="Arial" panose="020B0604020202020204" pitchFamily="34" charset="0"/>
              <a:buChar char="•"/>
            </a:pPr>
            <a:r>
              <a:rPr lang="en-US" sz="1500" dirty="0"/>
              <a:t>In addition, since all the CARES Act funds have not yet been awarded, a PHA may be required to provide retroactive reporting due to awards provided in later quarters that may take the PHA over the $150,000 threshold. </a:t>
            </a:r>
          </a:p>
        </p:txBody>
      </p:sp>
      <p:sp>
        <p:nvSpPr>
          <p:cNvPr id="10" name="Rectangle: Rounded Corners 9">
            <a:extLst>
              <a:ext uri="{FF2B5EF4-FFF2-40B4-BE49-F238E27FC236}">
                <a16:creationId xmlns:a16="http://schemas.microsoft.com/office/drawing/2014/main" id="{E5C07E8D-1718-4F78-BE60-5DFDEDF5018D}"/>
              </a:ext>
            </a:extLst>
          </p:cNvPr>
          <p:cNvSpPr/>
          <p:nvPr/>
        </p:nvSpPr>
        <p:spPr>
          <a:xfrm>
            <a:off x="4318001" y="3771324"/>
            <a:ext cx="975359" cy="1623636"/>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80907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13901" y="-1"/>
            <a:ext cx="7649817" cy="1238865"/>
          </a:xfrm>
        </p:spPr>
        <p:txBody>
          <a:bodyPr>
            <a:normAutofit fontScale="90000"/>
          </a:bodyPr>
          <a:lstStyle/>
          <a:p>
            <a:pPr algn="r"/>
            <a:r>
              <a:rPr lang="en-US" sz="4400" b="1" dirty="0"/>
              <a:t>Multiple Awards &amp; </a:t>
            </a:r>
            <a:br>
              <a:rPr lang="en-US" sz="4400" b="1" dirty="0"/>
            </a:br>
            <a:r>
              <a:rPr lang="en-US" sz="4400" b="1" dirty="0"/>
              <a:t>Quarterly Reporting </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11450320" cy="681376"/>
          </a:xfrm>
        </p:spPr>
        <p:txBody>
          <a:bodyPr>
            <a:normAutofit/>
          </a:bodyPr>
          <a:lstStyle/>
          <a:p>
            <a:pPr marL="0" indent="0">
              <a:lnSpc>
                <a:spcPct val="110000"/>
              </a:lnSpc>
              <a:spcBef>
                <a:spcPts val="600"/>
              </a:spcBef>
              <a:spcAft>
                <a:spcPts val="300"/>
              </a:spcAft>
              <a:buNone/>
            </a:pPr>
            <a:r>
              <a:rPr lang="en-US" sz="2400" u="sng" dirty="0">
                <a:solidFill>
                  <a:schemeClr val="accent6">
                    <a:lumMod val="50000"/>
                  </a:schemeClr>
                </a:solidFill>
              </a:rPr>
              <a:t>3. Will a PHA have to Report Separately on Different Awards from the Same Appropriation?</a:t>
            </a:r>
            <a:endParaRPr lang="en-US" sz="2000"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22</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294640" y="2045749"/>
            <a:ext cx="11450320" cy="4278094"/>
          </a:xfrm>
          <a:prstGeom prst="rect">
            <a:avLst/>
          </a:prstGeom>
        </p:spPr>
        <p:txBody>
          <a:bodyPr wrap="square">
            <a:spAutoFit/>
          </a:bodyPr>
          <a:lstStyle/>
          <a:p>
            <a:pPr marL="342900" indent="-342900">
              <a:buFont typeface="Wingdings" panose="05000000000000000000" pitchFamily="2" charset="2"/>
              <a:buChar char="Ø"/>
            </a:pPr>
            <a:r>
              <a:rPr lang="en-US" altLang="ko-KR" sz="2000" dirty="0">
                <a:cs typeface="Arial" pitchFamily="34" charset="0"/>
              </a:rPr>
              <a:t>No</a:t>
            </a:r>
          </a:p>
          <a:p>
            <a:pPr marL="687388" lvl="1" indent="-230188">
              <a:spcAft>
                <a:spcPts val="500"/>
              </a:spcAft>
              <a:buFont typeface="Wingdings" panose="05000000000000000000" pitchFamily="2" charset="2"/>
              <a:buChar char="§"/>
            </a:pPr>
            <a:r>
              <a:rPr lang="en-US" altLang="ko-KR" dirty="0">
                <a:cs typeface="Arial" pitchFamily="34" charset="0"/>
              </a:rPr>
              <a:t>For PIH provided CARES Act funding, only HCV and Mainstream Administrative fees and possibly HAP, will have multiple awards under each category</a:t>
            </a:r>
          </a:p>
          <a:p>
            <a:pPr marL="687388" lvl="1" indent="-230188">
              <a:buFont typeface="Wingdings" panose="05000000000000000000" pitchFamily="2" charset="2"/>
              <a:buChar char="§"/>
            </a:pPr>
            <a:r>
              <a:rPr lang="en-US" dirty="0"/>
              <a:t>For quarterly reporting, the PHA will be instructed to report the total of the multiple awards together as single award</a:t>
            </a:r>
          </a:p>
          <a:p>
            <a:pPr marL="800100" lvl="1" indent="-342900">
              <a:buFont typeface="Wingdings" panose="05000000000000000000" pitchFamily="2" charset="2"/>
              <a:buChar char="§"/>
            </a:pPr>
            <a:endParaRPr lang="en-US" altLang="ko-KR" sz="2000" dirty="0">
              <a:cs typeface="Arial" pitchFamily="34" charset="0"/>
            </a:endParaRPr>
          </a:p>
          <a:p>
            <a:pPr lvl="1"/>
            <a:r>
              <a:rPr lang="en-US" altLang="ko-KR" sz="2000" dirty="0">
                <a:cs typeface="Arial" pitchFamily="34" charset="0"/>
              </a:rPr>
              <a:t>For example: </a:t>
            </a:r>
          </a:p>
          <a:p>
            <a:pPr lvl="1"/>
            <a:r>
              <a:rPr lang="en-US" altLang="ko-KR" sz="2000" b="1" u="sng" dirty="0">
                <a:cs typeface="Arial" pitchFamily="34" charset="0"/>
              </a:rPr>
              <a:t>PHA		Date		HCV Admin Fee Supplemental	HAP Supplemental</a:t>
            </a:r>
          </a:p>
          <a:p>
            <a:pPr lvl="1"/>
            <a:r>
              <a:rPr lang="en-US" altLang="ko-KR" sz="2000" dirty="0">
                <a:cs typeface="Arial" pitchFamily="34" charset="0"/>
              </a:rPr>
              <a:t>AB123	May 1	 		$3,000</a:t>
            </a:r>
          </a:p>
          <a:p>
            <a:pPr lvl="1"/>
            <a:r>
              <a:rPr lang="en-US" sz="2000" dirty="0">
                <a:solidFill>
                  <a:schemeClr val="tx1">
                    <a:lumMod val="75000"/>
                    <a:lumOff val="25000"/>
                  </a:schemeClr>
                </a:solidFill>
                <a:cs typeface="Arial" pitchFamily="34" charset="0"/>
              </a:rPr>
              <a:t>		</a:t>
            </a:r>
            <a:r>
              <a:rPr lang="en-US" sz="2000" dirty="0">
                <a:solidFill>
                  <a:schemeClr val="tx1">
                    <a:lumMod val="75000"/>
                    <a:lumOff val="25000"/>
                  </a:schemeClr>
                </a:solidFill>
                <a:highlight>
                  <a:srgbClr val="C0C0C0"/>
                </a:highlight>
                <a:cs typeface="Arial" pitchFamily="34" charset="0"/>
              </a:rPr>
              <a:t>August 20		</a:t>
            </a:r>
            <a:r>
              <a:rPr lang="en-US" sz="2000" u="sng" dirty="0">
                <a:solidFill>
                  <a:schemeClr val="tx1">
                    <a:lumMod val="75000"/>
                    <a:lumOff val="25000"/>
                  </a:schemeClr>
                </a:solidFill>
                <a:highlight>
                  <a:srgbClr val="C0C0C0"/>
                </a:highlight>
                <a:cs typeface="Arial" pitchFamily="34" charset="0"/>
              </a:rPr>
              <a:t>$3,500</a:t>
            </a:r>
            <a:r>
              <a:rPr lang="en-US" sz="2000" dirty="0">
                <a:solidFill>
                  <a:schemeClr val="tx1">
                    <a:lumMod val="75000"/>
                    <a:lumOff val="25000"/>
                  </a:schemeClr>
                </a:solidFill>
                <a:highlight>
                  <a:srgbClr val="C0C0C0"/>
                </a:highlight>
                <a:cs typeface="Arial" pitchFamily="34" charset="0"/>
              </a:rPr>
              <a:t>				$40,000</a:t>
            </a:r>
          </a:p>
          <a:p>
            <a:pPr lvl="1"/>
            <a:r>
              <a:rPr lang="en-US" sz="2000" dirty="0">
                <a:solidFill>
                  <a:schemeClr val="tx1">
                    <a:lumMod val="75000"/>
                    <a:lumOff val="25000"/>
                  </a:schemeClr>
                </a:solidFill>
                <a:highlight>
                  <a:srgbClr val="C0C0C0"/>
                </a:highlight>
                <a:cs typeface="Arial" pitchFamily="34" charset="0"/>
              </a:rPr>
              <a:t>		September 4						</a:t>
            </a:r>
            <a:r>
              <a:rPr lang="en-US" sz="2000" u="sng" dirty="0">
                <a:solidFill>
                  <a:schemeClr val="tx1">
                    <a:lumMod val="75000"/>
                    <a:lumOff val="25000"/>
                  </a:schemeClr>
                </a:solidFill>
                <a:highlight>
                  <a:srgbClr val="C0C0C0"/>
                </a:highlight>
                <a:cs typeface="Arial" pitchFamily="34" charset="0"/>
              </a:rPr>
              <a:t>$  3,000</a:t>
            </a:r>
          </a:p>
          <a:p>
            <a:pPr lvl="1"/>
            <a:r>
              <a:rPr lang="en-US" sz="2000" dirty="0">
                <a:solidFill>
                  <a:schemeClr val="tx1">
                    <a:lumMod val="75000"/>
                    <a:lumOff val="25000"/>
                  </a:schemeClr>
                </a:solidFill>
                <a:cs typeface="Arial" pitchFamily="34" charset="0"/>
              </a:rPr>
              <a:t>					$6,500				$43,000</a:t>
            </a:r>
          </a:p>
          <a:p>
            <a:pPr lvl="1"/>
            <a:r>
              <a:rPr lang="en-US" sz="1600" dirty="0">
                <a:solidFill>
                  <a:schemeClr val="tx1">
                    <a:lumMod val="75000"/>
                    <a:lumOff val="25000"/>
                  </a:schemeClr>
                </a:solidFill>
                <a:cs typeface="Arial" pitchFamily="34" charset="0"/>
              </a:rPr>
              <a:t>AB123 will report $3,000 in the July 10 reporting period, and $46,500 as a single award ($3,500 in fees and $43,000 in HAP) in the October 10 reporting period.			</a:t>
            </a:r>
          </a:p>
        </p:txBody>
      </p:sp>
    </p:spTree>
    <p:extLst>
      <p:ext uri="{BB962C8B-B14F-4D97-AF65-F5344CB8AC3E}">
        <p14:creationId xmlns:p14="http://schemas.microsoft.com/office/powerpoint/2010/main" val="2531316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2411387" y="2766218"/>
            <a:ext cx="7693195" cy="1325563"/>
          </a:xfrm>
        </p:spPr>
        <p:txBody>
          <a:bodyPr>
            <a:normAutofit/>
          </a:bodyPr>
          <a:lstStyle/>
          <a:p>
            <a:r>
              <a:rPr lang="en-US" sz="4000" b="1" dirty="0">
                <a:solidFill>
                  <a:schemeClr val="accent6">
                    <a:lumMod val="50000"/>
                  </a:schemeClr>
                </a:solidFill>
              </a:rPr>
              <a:t>HCV Program – CARES Act Questions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309652" y="6492875"/>
            <a:ext cx="2743200" cy="365125"/>
          </a:xfrm>
        </p:spPr>
        <p:txBody>
          <a:bodyPr/>
          <a:lstStyle/>
          <a:p>
            <a:fld id="{5AC6E65E-92B5-4B18-BE66-17D27D1D6D0B}" type="slidenum">
              <a:rPr lang="en-US" smtClean="0"/>
              <a:t>23</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Tree>
    <p:extLst>
      <p:ext uri="{BB962C8B-B14F-4D97-AF65-F5344CB8AC3E}">
        <p14:creationId xmlns:p14="http://schemas.microsoft.com/office/powerpoint/2010/main" val="4271774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a:bodyPr>
          <a:lstStyle/>
          <a:p>
            <a:pPr algn="r"/>
            <a:r>
              <a:rPr lang="en-US" sz="4400" b="1" dirty="0"/>
              <a:t>Interest Earned</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11154043" cy="681376"/>
          </a:xfrm>
        </p:spPr>
        <p:txBody>
          <a:bodyPr>
            <a:noAutofit/>
          </a:bodyPr>
          <a:lstStyle/>
          <a:p>
            <a:pPr marL="0" indent="0">
              <a:spcBef>
                <a:spcPts val="0"/>
              </a:spcBef>
              <a:buNone/>
            </a:pPr>
            <a:r>
              <a:rPr lang="en-US" sz="2200" u="sng" dirty="0">
                <a:solidFill>
                  <a:schemeClr val="accent6">
                    <a:lumMod val="50000"/>
                  </a:schemeClr>
                </a:solidFill>
              </a:rPr>
              <a:t>1. We have earned interest on CARES Act Administrative Fees, is the interest considered program income and can it be used by the PHA to support administrative costs/COVID19 costs of the HCV Program?</a:t>
            </a:r>
            <a:endParaRPr lang="en-US" sz="2200"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24</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294640" y="2599922"/>
            <a:ext cx="11450320" cy="3416320"/>
          </a:xfrm>
          <a:prstGeom prst="rect">
            <a:avLst/>
          </a:prstGeom>
        </p:spPr>
        <p:txBody>
          <a:bodyPr wrap="square">
            <a:spAutoFit/>
          </a:bodyPr>
          <a:lstStyle/>
          <a:p>
            <a:pPr marL="342900" indent="-342900">
              <a:buFont typeface="Wingdings" panose="05000000000000000000" pitchFamily="2" charset="2"/>
              <a:buChar char="Ø"/>
            </a:pPr>
            <a:r>
              <a:rPr lang="en-US" altLang="ko-KR" sz="2000" dirty="0">
                <a:cs typeface="Arial" pitchFamily="34" charset="0"/>
              </a:rPr>
              <a:t>Yes, it can.</a:t>
            </a:r>
          </a:p>
          <a:p>
            <a:r>
              <a:rPr lang="en-US" altLang="ko-KR" sz="2000" dirty="0">
                <a:cs typeface="Arial" pitchFamily="34" charset="0"/>
              </a:rPr>
              <a:t> </a:t>
            </a:r>
          </a:p>
          <a:p>
            <a:r>
              <a:rPr lang="en-US" altLang="ko-KR" sz="2000" dirty="0">
                <a:cs typeface="Arial" pitchFamily="34" charset="0"/>
              </a:rPr>
              <a:t>PHAs will retain up to $500 in interest earned, per guidance on 2 CFR 200.305 – Payments, section (9). </a:t>
            </a:r>
            <a:r>
              <a:rPr lang="en-US" sz="2000" i="1" dirty="0">
                <a:solidFill>
                  <a:srgbClr val="002060"/>
                </a:solidFill>
                <a:effectLst/>
                <a:ea typeface="Calibri" panose="020F0502020204030204" pitchFamily="34" charset="0"/>
              </a:rPr>
              <a:t>Interest earned amounts up to $500 per year may be retained by the </a:t>
            </a:r>
            <a:r>
              <a:rPr lang="en-US" sz="2000" i="1" u="none" strike="noStrike" dirty="0">
                <a:solidFill>
                  <a:srgbClr val="002060"/>
                </a:solidFill>
                <a:effectLst/>
                <a:ea typeface="Calibri" panose="020F0502020204030204" pitchFamily="34" charset="0"/>
                <a:hlinkClick r:id="rId4"/>
              </a:rPr>
              <a:t>non-Federal entity</a:t>
            </a:r>
            <a:r>
              <a:rPr lang="en-US" sz="2000" i="1" dirty="0">
                <a:solidFill>
                  <a:srgbClr val="002060"/>
                </a:solidFill>
                <a:effectLst/>
                <a:ea typeface="Calibri" panose="020F0502020204030204" pitchFamily="34" charset="0"/>
              </a:rPr>
              <a:t> for administrative expense. Any additional interest earned on Federal </a:t>
            </a:r>
            <a:r>
              <a:rPr lang="en-US" sz="2000" i="1" u="none" strike="noStrike" dirty="0">
                <a:solidFill>
                  <a:srgbClr val="002060"/>
                </a:solidFill>
                <a:effectLst/>
                <a:ea typeface="Calibri" panose="020F0502020204030204" pitchFamily="34" charset="0"/>
                <a:hlinkClick r:id="rId4"/>
              </a:rPr>
              <a:t>advance payments</a:t>
            </a:r>
            <a:r>
              <a:rPr lang="en-US" sz="2000" i="1" dirty="0">
                <a:solidFill>
                  <a:srgbClr val="002060"/>
                </a:solidFill>
                <a:effectLst/>
                <a:ea typeface="Calibri" panose="020F0502020204030204" pitchFamily="34" charset="0"/>
              </a:rPr>
              <a:t> deposited in interest-bearing accounts must be remitted annually to the Department of Health and Human Services Payment Management System (PMS) through an electronic medium using either Automated Clearing House (ACH) network or a Fedwire Funds Service payment.</a:t>
            </a:r>
            <a:r>
              <a:rPr lang="en-US" sz="2000" dirty="0">
                <a:solidFill>
                  <a:srgbClr val="002060"/>
                </a:solidFill>
                <a:effectLst/>
                <a:ea typeface="Calibri" panose="020F0502020204030204" pitchFamily="34" charset="0"/>
              </a:rPr>
              <a:t> </a:t>
            </a:r>
            <a:r>
              <a:rPr lang="en-US" sz="2000" u="sng" dirty="0">
                <a:solidFill>
                  <a:srgbClr val="002060"/>
                </a:solidFill>
                <a:effectLst/>
                <a:ea typeface="Calibri" panose="020F0502020204030204" pitchFamily="34" charset="0"/>
                <a:hlinkClick r:id="rId4"/>
              </a:rPr>
              <a:t>https://www.law.cornell.edu/cfr/text/2/200.305</a:t>
            </a:r>
            <a:r>
              <a:rPr lang="en-US" sz="2000" dirty="0">
                <a:effectLst/>
                <a:ea typeface="Calibri" panose="020F0502020204030204" pitchFamily="34" charset="0"/>
              </a:rPr>
              <a:t>.</a:t>
            </a:r>
          </a:p>
          <a:p>
            <a:endParaRPr lang="en-US" dirty="0">
              <a:latin typeface="Calibri" panose="020F0502020204030204" pitchFamily="34" charset="0"/>
              <a:ea typeface="Calibri" panose="020F0502020204030204" pitchFamily="34" charset="0"/>
            </a:endParaRPr>
          </a:p>
          <a:p>
            <a:r>
              <a:rPr lang="en-US" sz="2000" dirty="0">
                <a:latin typeface="Calibri" panose="020F0502020204030204" pitchFamily="34" charset="0"/>
                <a:ea typeface="Calibri" panose="020F0502020204030204" pitchFamily="34" charset="0"/>
              </a:rPr>
              <a:t>(For interest earned from CARES Act HAP, the PHA will follow the same guidance above.)</a:t>
            </a:r>
            <a:endParaRPr lang="en-US" sz="2000" dirty="0">
              <a:effectLst/>
              <a:latin typeface="Calibri" panose="020F0502020204030204" pitchFamily="34" charset="0"/>
              <a:ea typeface="Calibri" panose="020F0502020204030204" pitchFamily="34" charset="0"/>
            </a:endParaRPr>
          </a:p>
          <a:p>
            <a:pPr marL="800100" lvl="1" indent="-342900">
              <a:buFont typeface="Wingdings" panose="05000000000000000000" pitchFamily="2" charset="2"/>
              <a:buChar char="§"/>
            </a:pPr>
            <a:endParaRPr lang="en-US" altLang="ko-KR" sz="2000" dirty="0">
              <a:cs typeface="Arial" pitchFamily="34" charset="0"/>
            </a:endParaRPr>
          </a:p>
        </p:txBody>
      </p:sp>
    </p:spTree>
    <p:extLst>
      <p:ext uri="{BB962C8B-B14F-4D97-AF65-F5344CB8AC3E}">
        <p14:creationId xmlns:p14="http://schemas.microsoft.com/office/powerpoint/2010/main" val="1503672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496002" y="-1"/>
            <a:ext cx="7649817" cy="1238865"/>
          </a:xfrm>
        </p:spPr>
        <p:txBody>
          <a:bodyPr>
            <a:normAutofit/>
          </a:bodyPr>
          <a:lstStyle/>
          <a:p>
            <a:pPr algn="r"/>
            <a:r>
              <a:rPr lang="en-US" sz="4400" b="1" dirty="0"/>
              <a:t>Interest Earned</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11450320" cy="681376"/>
          </a:xfrm>
        </p:spPr>
        <p:txBody>
          <a:bodyPr>
            <a:normAutofit fontScale="92500"/>
          </a:bodyPr>
          <a:lstStyle/>
          <a:p>
            <a:pPr marL="0" indent="0">
              <a:spcBef>
                <a:spcPts val="0"/>
              </a:spcBef>
              <a:buNone/>
            </a:pPr>
            <a:r>
              <a:rPr lang="en-US" sz="2400" u="sng" dirty="0">
                <a:solidFill>
                  <a:schemeClr val="accent6">
                    <a:lumMod val="50000"/>
                  </a:schemeClr>
                </a:solidFill>
              </a:rPr>
              <a:t>2. If the interest is not used by the end of period of availability, will it need to be returned to HUD?</a:t>
            </a:r>
            <a:endParaRPr lang="en-US" sz="2000"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25</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294640" y="2045749"/>
            <a:ext cx="11450320" cy="2862322"/>
          </a:xfrm>
          <a:prstGeom prst="rect">
            <a:avLst/>
          </a:prstGeom>
        </p:spPr>
        <p:txBody>
          <a:bodyPr wrap="square">
            <a:spAutoFit/>
          </a:bodyPr>
          <a:lstStyle/>
          <a:p>
            <a:pPr marL="342900" indent="-342900">
              <a:buFont typeface="Wingdings" panose="05000000000000000000" pitchFamily="2" charset="2"/>
              <a:buChar char="Ø"/>
            </a:pPr>
            <a:r>
              <a:rPr lang="en-US" altLang="ko-KR" sz="2000" dirty="0">
                <a:cs typeface="Arial" pitchFamily="34" charset="0"/>
              </a:rPr>
              <a:t>No, unspent interest earned (up to $500) will not be returned to HUD.</a:t>
            </a:r>
          </a:p>
          <a:p>
            <a:r>
              <a:rPr lang="en-US" altLang="ko-KR" sz="2000" dirty="0">
                <a:cs typeface="Arial" pitchFamily="34" charset="0"/>
              </a:rPr>
              <a:t> </a:t>
            </a:r>
          </a:p>
          <a:p>
            <a:r>
              <a:rPr lang="en-US" altLang="ko-KR" sz="2000" dirty="0">
                <a:cs typeface="Arial" pitchFamily="34" charset="0"/>
              </a:rPr>
              <a:t>At the end of the period of availability, PHAs will follow guidance on 2 CFR 200.305 – Payments, section (9). </a:t>
            </a:r>
            <a:r>
              <a:rPr lang="en-US" sz="2000" i="1" dirty="0">
                <a:effectLst/>
                <a:ea typeface="Calibri" panose="020F0502020204030204" pitchFamily="34" charset="0"/>
              </a:rPr>
              <a:t>Interest earned amounts up to $500 per year may be retained by the </a:t>
            </a:r>
            <a:r>
              <a:rPr lang="en-US" sz="2000" i="1" u="none" strike="noStrike" dirty="0">
                <a:effectLst/>
                <a:ea typeface="Calibri" panose="020F0502020204030204" pitchFamily="34" charset="0"/>
                <a:hlinkClick r:id="rId4">
                  <a:extLst>
                    <a:ext uri="{A12FA001-AC4F-418D-AE19-62706E023703}">
                      <ahyp:hlinkClr xmlns:ahyp="http://schemas.microsoft.com/office/drawing/2018/hyperlinkcolor" val="tx"/>
                    </a:ext>
                  </a:extLst>
                </a:hlinkClick>
              </a:rPr>
              <a:t>non-Federal entity</a:t>
            </a:r>
            <a:r>
              <a:rPr lang="en-US" sz="2000" i="1" dirty="0">
                <a:effectLst/>
                <a:ea typeface="Calibri" panose="020F0502020204030204" pitchFamily="34" charset="0"/>
              </a:rPr>
              <a:t> for administrative expense.  </a:t>
            </a:r>
            <a:r>
              <a:rPr lang="en-US" sz="2000" i="1" u="sng" dirty="0">
                <a:effectLst/>
                <a:ea typeface="Calibri" panose="020F0502020204030204" pitchFamily="34" charset="0"/>
              </a:rPr>
              <a:t>Any additional interest earned on Federal </a:t>
            </a:r>
            <a:r>
              <a:rPr lang="en-US" sz="2000" i="1" u="sng" strike="noStrike" dirty="0">
                <a:effectLst/>
                <a:ea typeface="Calibri" panose="020F0502020204030204" pitchFamily="34" charset="0"/>
                <a:hlinkClick r:id="rId5">
                  <a:extLst>
                    <a:ext uri="{A12FA001-AC4F-418D-AE19-62706E023703}">
                      <ahyp:hlinkClr xmlns:ahyp="http://schemas.microsoft.com/office/drawing/2018/hyperlinkcolor" val="tx"/>
                    </a:ext>
                  </a:extLst>
                </a:hlinkClick>
              </a:rPr>
              <a:t>advance payments</a:t>
            </a:r>
            <a:r>
              <a:rPr lang="en-US" sz="2000" i="1" u="sng" dirty="0">
                <a:effectLst/>
                <a:ea typeface="Calibri" panose="020F0502020204030204" pitchFamily="34" charset="0"/>
              </a:rPr>
              <a:t> deposited in interest-bearing accounts must be remitted annually to the Department of Health and Human Services</a:t>
            </a:r>
            <a:r>
              <a:rPr lang="en-US" sz="2000" i="1" dirty="0">
                <a:effectLst/>
                <a:ea typeface="Calibri" panose="020F0502020204030204" pitchFamily="34" charset="0"/>
              </a:rPr>
              <a:t> Payment Management System (PMS) through an electronic medium using either Automated Clearing House (ACH) network or a Fedwire Funds Service payment.</a:t>
            </a:r>
            <a:r>
              <a:rPr lang="en-US" sz="2000" dirty="0">
                <a:effectLst/>
                <a:ea typeface="Calibri" panose="020F0502020204030204" pitchFamily="34" charset="0"/>
              </a:rPr>
              <a:t> </a:t>
            </a:r>
            <a:r>
              <a:rPr lang="en-US" sz="2000" u="sng" dirty="0">
                <a:effectLst/>
                <a:ea typeface="Calibri" panose="020F0502020204030204" pitchFamily="34" charset="0"/>
                <a:hlinkClick r:id="rId6">
                  <a:extLst>
                    <a:ext uri="{A12FA001-AC4F-418D-AE19-62706E023703}">
                      <ahyp:hlinkClr xmlns:ahyp="http://schemas.microsoft.com/office/drawing/2018/hyperlinkcolor" val="tx"/>
                    </a:ext>
                  </a:extLst>
                </a:hlinkClick>
              </a:rPr>
              <a:t>https://www.law.cornell.edu/cfr/text/2/200.305</a:t>
            </a:r>
            <a:r>
              <a:rPr lang="en-US" sz="2000" dirty="0">
                <a:effectLst/>
                <a:ea typeface="Calibri" panose="020F0502020204030204" pitchFamily="34" charset="0"/>
              </a:rPr>
              <a:t>.</a:t>
            </a:r>
          </a:p>
          <a:p>
            <a:pPr marL="800100" lvl="1" indent="-342900">
              <a:buFont typeface="Wingdings" panose="05000000000000000000" pitchFamily="2" charset="2"/>
              <a:buChar char="§"/>
            </a:pPr>
            <a:endParaRPr lang="en-US" altLang="ko-KR" sz="2000" dirty="0">
              <a:cs typeface="Arial" pitchFamily="34" charset="0"/>
            </a:endParaRPr>
          </a:p>
        </p:txBody>
      </p:sp>
    </p:spTree>
    <p:extLst>
      <p:ext uri="{BB962C8B-B14F-4D97-AF65-F5344CB8AC3E}">
        <p14:creationId xmlns:p14="http://schemas.microsoft.com/office/powerpoint/2010/main" val="1812005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a:bodyPr>
          <a:lstStyle/>
          <a:p>
            <a:pPr algn="r"/>
            <a:r>
              <a:rPr lang="en-US" sz="4400" b="1" dirty="0"/>
              <a:t>CARES Act Reporting - Other</a:t>
            </a: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054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26</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370840" y="1597586"/>
            <a:ext cx="11450320" cy="5260414"/>
          </a:xfrm>
          <a:prstGeom prst="rect">
            <a:avLst/>
          </a:prstGeom>
        </p:spPr>
        <p:txBody>
          <a:bodyPr wrap="square">
            <a:spAutoFit/>
          </a:bodyPr>
          <a:lstStyle/>
          <a:p>
            <a:pPr>
              <a:spcAft>
                <a:spcPts val="500"/>
              </a:spcAft>
            </a:pPr>
            <a:r>
              <a:rPr lang="en-US" sz="2000" u="sng" dirty="0">
                <a:solidFill>
                  <a:schemeClr val="accent6">
                    <a:lumMod val="50000"/>
                  </a:schemeClr>
                </a:solidFill>
              </a:rPr>
              <a:t>3. Can you spend all your CARES Act HAP funding first or only 1/12 each month?</a:t>
            </a:r>
            <a:endParaRPr lang="en-US" sz="1800" dirty="0"/>
          </a:p>
          <a:p>
            <a:pPr marL="342900" indent="-342900">
              <a:buFont typeface="Wingdings" panose="05000000000000000000" pitchFamily="2" charset="2"/>
              <a:buChar char="Ø"/>
            </a:pPr>
            <a:r>
              <a:rPr lang="en-US" altLang="ko-KR" sz="2000" dirty="0">
                <a:cs typeface="Arial" pitchFamily="34" charset="0"/>
              </a:rPr>
              <a:t>HUD has not placed restrictions on the amount of CARES Act HAP supplemental that can be used on a monthly basis.</a:t>
            </a:r>
          </a:p>
          <a:p>
            <a:pPr>
              <a:lnSpc>
                <a:spcPct val="90000"/>
              </a:lnSpc>
            </a:pPr>
            <a:endParaRPr lang="en-US" sz="2200" u="sng" dirty="0">
              <a:solidFill>
                <a:schemeClr val="accent6">
                  <a:lumMod val="50000"/>
                </a:schemeClr>
              </a:solidFill>
            </a:endParaRPr>
          </a:p>
          <a:p>
            <a:pPr>
              <a:lnSpc>
                <a:spcPct val="90000"/>
              </a:lnSpc>
              <a:spcAft>
                <a:spcPts val="500"/>
              </a:spcAft>
            </a:pPr>
            <a:r>
              <a:rPr lang="en-US" sz="2200" u="sng" dirty="0">
                <a:solidFill>
                  <a:schemeClr val="accent6">
                    <a:lumMod val="50000"/>
                  </a:schemeClr>
                </a:solidFill>
              </a:rPr>
              <a:t>4. I asked for additional HAP funding in April.  Does this need to be reported? Or, is only extraordinary HAP funds received considered CARES Act funds?</a:t>
            </a:r>
          </a:p>
          <a:p>
            <a:pPr marL="342900" indent="-342900">
              <a:buFont typeface="Wingdings" panose="05000000000000000000" pitchFamily="2" charset="2"/>
              <a:buChar char="Ø"/>
            </a:pPr>
            <a:r>
              <a:rPr lang="en-US" sz="2000" dirty="0">
                <a:cs typeface="Arial" pitchFamily="34" charset="0"/>
              </a:rPr>
              <a:t>Only Supplemental HAP funds awarded in response to a PHA submitted application for supplemental CARES Act HAP for Extraordinary Circumstances: PUC Increases or Prevention of Shortfall should be considered CARES Act funds.  </a:t>
            </a:r>
          </a:p>
          <a:p>
            <a:endParaRPr lang="en-US" sz="2250" dirty="0">
              <a:cs typeface="Arial" pitchFamily="34" charset="0"/>
            </a:endParaRPr>
          </a:p>
          <a:p>
            <a:pPr marR="0" lvl="0">
              <a:lnSpc>
                <a:spcPct val="90000"/>
              </a:lnSpc>
              <a:spcBef>
                <a:spcPts val="0"/>
              </a:spcBef>
              <a:spcAft>
                <a:spcPts val="500"/>
              </a:spcAft>
              <a:tabLst>
                <a:tab pos="457200" algn="l"/>
              </a:tabLst>
            </a:pPr>
            <a:r>
              <a:rPr lang="en-US" sz="2200" u="sng" dirty="0">
                <a:solidFill>
                  <a:schemeClr val="accent6">
                    <a:lumMod val="50000"/>
                  </a:schemeClr>
                </a:solidFill>
              </a:rPr>
              <a:t>5. When the PHA is paying HAP under an eviction waiver, should the PHA use CARES Act HAP funds to cover these costs or regular HAP funds? </a:t>
            </a:r>
          </a:p>
          <a:p>
            <a:pPr marL="342900" indent="-342900">
              <a:buFont typeface="Wingdings" panose="05000000000000000000" pitchFamily="2" charset="2"/>
              <a:buChar char="Ø"/>
            </a:pPr>
            <a:r>
              <a:rPr lang="en-US" sz="2000" dirty="0">
                <a:cs typeface="Arial" pitchFamily="34" charset="0"/>
              </a:rPr>
              <a:t>CARES Act Supplemental HAP can be used for PUC increases or regular HAP; therefore, either source of funds can be used for HAP payments made during the eviction moratorium.</a:t>
            </a:r>
          </a:p>
          <a:p>
            <a:pPr marL="342900" indent="-342900">
              <a:buFont typeface="Wingdings" panose="05000000000000000000" pitchFamily="2" charset="2"/>
              <a:buChar char="Ø"/>
            </a:pPr>
            <a:endParaRPr lang="en-US" sz="2000" dirty="0">
              <a:latin typeface="Calibri" panose="020F0502020204030204" pitchFamily="34" charset="0"/>
              <a:ea typeface="Calibri" panose="020F0502020204030204" pitchFamily="34" charset="0"/>
              <a:cs typeface="Arial" pitchFamily="34" charset="0"/>
            </a:endParaRPr>
          </a:p>
          <a:p>
            <a:pPr marL="342900" indent="-342900">
              <a:buFont typeface="Wingdings" panose="05000000000000000000" pitchFamily="2" charset="2"/>
              <a:buChar char="Ø"/>
            </a:pPr>
            <a:endParaRPr lang="en-U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149542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a:bodyPr>
          <a:lstStyle/>
          <a:p>
            <a:pPr algn="r"/>
            <a:r>
              <a:rPr lang="en-US" sz="4400" b="1" dirty="0"/>
              <a:t>CARES Act Reporting - Other</a:t>
            </a: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054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27</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460895" y="1704004"/>
            <a:ext cx="11450320" cy="1510670"/>
          </a:xfrm>
          <a:prstGeom prst="rect">
            <a:avLst/>
          </a:prstGeom>
        </p:spPr>
        <p:txBody>
          <a:bodyPr wrap="square">
            <a:spAutoFit/>
          </a:bodyPr>
          <a:lstStyle/>
          <a:p>
            <a:pPr>
              <a:spcAft>
                <a:spcPts val="500"/>
              </a:spcAft>
            </a:pPr>
            <a:r>
              <a:rPr lang="en-US" sz="2000" u="sng" dirty="0">
                <a:solidFill>
                  <a:schemeClr val="accent6">
                    <a:lumMod val="50000"/>
                  </a:schemeClr>
                </a:solidFill>
              </a:rPr>
              <a:t>6. How are HCV CARES Act administrative fees and HAP funding  supposed to be reported in VMS?</a:t>
            </a:r>
          </a:p>
          <a:p>
            <a:pPr marL="342900" indent="-342900">
              <a:buFont typeface="Wingdings" panose="05000000000000000000" pitchFamily="2" charset="2"/>
              <a:buChar char="Ø"/>
            </a:pPr>
            <a:r>
              <a:rPr lang="en-US" sz="2000" dirty="0"/>
              <a:t>Additional VMS reporting guidance will be forthcoming in order to meet CARES Act reporting needs. </a:t>
            </a:r>
            <a:endParaRPr lang="en-US" altLang="ko-KR" sz="2000" dirty="0">
              <a:cs typeface="Arial" pitchFamily="34" charset="0"/>
            </a:endParaRPr>
          </a:p>
          <a:p>
            <a:endParaRPr lang="en-US" sz="2400" dirty="0">
              <a:ea typeface="Calibri" panose="020F0502020204030204" pitchFamily="34" charset="0"/>
              <a:cs typeface="Arial" pitchFamily="34" charset="0"/>
            </a:endParaRPr>
          </a:p>
          <a:p>
            <a:pPr marL="342900" indent="-342900">
              <a:buFont typeface="Wingdings" panose="05000000000000000000" pitchFamily="2" charset="2"/>
              <a:buChar char="Ø"/>
            </a:pPr>
            <a:endParaRPr lang="en-U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416212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2648427" y="1747520"/>
            <a:ext cx="6895146" cy="2588101"/>
          </a:xfrm>
        </p:spPr>
        <p:txBody>
          <a:bodyPr>
            <a:normAutofit/>
          </a:bodyPr>
          <a:lstStyle/>
          <a:p>
            <a:pPr algn="ctr"/>
            <a:r>
              <a:rPr lang="en-US" sz="4000" b="1" dirty="0">
                <a:solidFill>
                  <a:schemeClr val="accent6">
                    <a:lumMod val="50000"/>
                  </a:schemeClr>
                </a:solidFill>
              </a:rPr>
              <a:t>Questions and Answers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p:txBody>
          <a:bodyPr/>
          <a:lstStyle/>
          <a:p>
            <a:fld id="{5AC6E65E-92B5-4B18-BE66-17D27D1D6D0B}" type="slidenum">
              <a:rPr lang="en-US" smtClean="0"/>
              <a:t>28</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Tree>
    <p:extLst>
      <p:ext uri="{BB962C8B-B14F-4D97-AF65-F5344CB8AC3E}">
        <p14:creationId xmlns:p14="http://schemas.microsoft.com/office/powerpoint/2010/main" val="4277306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097868" y="171450"/>
            <a:ext cx="7767062" cy="1325563"/>
          </a:xfrm>
        </p:spPr>
        <p:txBody>
          <a:bodyPr>
            <a:normAutofit/>
          </a:bodyPr>
          <a:lstStyle/>
          <a:p>
            <a:pPr algn="r"/>
            <a:r>
              <a:rPr lang="en-US" sz="4000" b="1" dirty="0"/>
              <a:t>CARES Act Reporting – Part 2</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448800" y="6127750"/>
            <a:ext cx="2743200" cy="365125"/>
          </a:xfrm>
        </p:spPr>
        <p:txBody>
          <a:bodyPr/>
          <a:lstStyle/>
          <a:p>
            <a:fld id="{5AC6E65E-92B5-4B18-BE66-17D27D1D6D0B}" type="slidenum">
              <a:rPr lang="en-US" smtClean="0"/>
              <a:t>3</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Rectangle: Rounded Corners 5">
            <a:extLst>
              <a:ext uri="{FF2B5EF4-FFF2-40B4-BE49-F238E27FC236}">
                <a16:creationId xmlns:a16="http://schemas.microsoft.com/office/drawing/2014/main" id="{DBBFFB5B-76A2-4D22-8F81-9F126AE4EA47}"/>
              </a:ext>
            </a:extLst>
          </p:cNvPr>
          <p:cNvSpPr/>
          <p:nvPr/>
        </p:nvSpPr>
        <p:spPr>
          <a:xfrm>
            <a:off x="2139332" y="4636877"/>
            <a:ext cx="9125409" cy="195980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285750">
              <a:buFont typeface="Arial" panose="020B0604020202020204" pitchFamily="34" charset="0"/>
              <a:buChar char="•"/>
            </a:pPr>
            <a:r>
              <a:rPr lang="en-US" dirty="0">
                <a:solidFill>
                  <a:schemeClr val="tx1"/>
                </a:solidFill>
              </a:rPr>
              <a:t>COCC Fees Above the Safe Harbor Waiver </a:t>
            </a:r>
          </a:p>
          <a:p>
            <a:pPr marL="457200" indent="-285750">
              <a:buFont typeface="Arial" panose="020B0604020202020204" pitchFamily="34" charset="0"/>
              <a:buChar char="•"/>
            </a:pPr>
            <a:r>
              <a:rPr lang="en-US" dirty="0">
                <a:solidFill>
                  <a:schemeClr val="tx1"/>
                </a:solidFill>
              </a:rPr>
              <a:t>Financial Data Schedule (FDS) Reporting</a:t>
            </a:r>
          </a:p>
          <a:p>
            <a:pPr marL="914400" lvl="1" indent="-285750">
              <a:buFont typeface="Wingdings" panose="05000000000000000000" pitchFamily="2" charset="2"/>
              <a:buChar char="§"/>
            </a:pPr>
            <a:r>
              <a:rPr lang="en-US" dirty="0">
                <a:solidFill>
                  <a:schemeClr val="tx1"/>
                </a:solidFill>
              </a:rPr>
              <a:t>Examples of Specific Accounting Transactions </a:t>
            </a:r>
          </a:p>
          <a:p>
            <a:pPr marL="914400" lvl="1" indent="-285750">
              <a:buFont typeface="Wingdings" panose="05000000000000000000" pitchFamily="2" charset="2"/>
              <a:buChar char="§"/>
            </a:pPr>
            <a:r>
              <a:rPr lang="en-US" dirty="0">
                <a:solidFill>
                  <a:schemeClr val="tx1"/>
                </a:solidFill>
              </a:rPr>
              <a:t>Example of Public Housing CARES Act Reporting </a:t>
            </a:r>
          </a:p>
          <a:p>
            <a:pPr marL="457200" indent="-285750">
              <a:buFont typeface="Wingdings" panose="05000000000000000000" pitchFamily="2" charset="2"/>
              <a:buChar char="§"/>
            </a:pPr>
            <a:r>
              <a:rPr lang="en-US" dirty="0">
                <a:solidFill>
                  <a:schemeClr val="tx1"/>
                </a:solidFill>
              </a:rPr>
              <a:t>Quarterly Reporting </a:t>
            </a:r>
          </a:p>
          <a:p>
            <a:pPr marL="457200" indent="-285750">
              <a:buFont typeface="Wingdings" panose="05000000000000000000" pitchFamily="2" charset="2"/>
              <a:buChar char="§"/>
            </a:pPr>
            <a:r>
              <a:rPr lang="en-US" dirty="0">
                <a:solidFill>
                  <a:schemeClr val="tx1"/>
                </a:solidFill>
              </a:rPr>
              <a:t>HCV Program – CARES Act Questions</a:t>
            </a:r>
          </a:p>
        </p:txBody>
      </p:sp>
      <p:sp>
        <p:nvSpPr>
          <p:cNvPr id="8" name="Rectangle: Rounded Corners 7">
            <a:extLst>
              <a:ext uri="{FF2B5EF4-FFF2-40B4-BE49-F238E27FC236}">
                <a16:creationId xmlns:a16="http://schemas.microsoft.com/office/drawing/2014/main" id="{B4656880-FB3C-4A24-A6CE-8E3F5E2E5016}"/>
              </a:ext>
            </a:extLst>
          </p:cNvPr>
          <p:cNvSpPr/>
          <p:nvPr/>
        </p:nvSpPr>
        <p:spPr>
          <a:xfrm>
            <a:off x="2177432" y="2987886"/>
            <a:ext cx="9029451" cy="1446345"/>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285750">
              <a:buFont typeface="Arial" panose="020B0604020202020204" pitchFamily="34" charset="0"/>
              <a:buChar char="•"/>
            </a:pPr>
            <a:r>
              <a:rPr lang="en-US" dirty="0">
                <a:solidFill>
                  <a:schemeClr val="tx1"/>
                </a:solidFill>
              </a:rPr>
              <a:t>PHA Financial Types – PHA finance officers, PHA accountants, fee accountants, PHA auditors, etc.</a:t>
            </a:r>
          </a:p>
          <a:p>
            <a:pPr marL="457200" indent="-285750">
              <a:buFont typeface="Arial" panose="020B0604020202020204" pitchFamily="34" charset="0"/>
              <a:buChar char="•"/>
            </a:pPr>
            <a:r>
              <a:rPr lang="en-US" dirty="0">
                <a:solidFill>
                  <a:schemeClr val="tx1"/>
                </a:solidFill>
              </a:rPr>
              <a:t>PHA Management – Executive Directors, HCV, and Public Housing program managers, etc.</a:t>
            </a:r>
          </a:p>
          <a:p>
            <a:pPr marL="457200" indent="-285750">
              <a:buFont typeface="Arial" panose="020B0604020202020204" pitchFamily="34" charset="0"/>
              <a:buChar char="•"/>
            </a:pPr>
            <a:r>
              <a:rPr lang="en-US" dirty="0">
                <a:solidFill>
                  <a:schemeClr val="tx1"/>
                </a:solidFill>
              </a:rPr>
              <a:t>HUD financial analysts, auditors, and reviewers</a:t>
            </a:r>
          </a:p>
        </p:txBody>
      </p:sp>
      <p:sp>
        <p:nvSpPr>
          <p:cNvPr id="10" name="Rectangle: Rounded Corners 9">
            <a:extLst>
              <a:ext uri="{FF2B5EF4-FFF2-40B4-BE49-F238E27FC236}">
                <a16:creationId xmlns:a16="http://schemas.microsoft.com/office/drawing/2014/main" id="{22924623-1A6D-417C-A93F-900CFFB02A27}"/>
              </a:ext>
            </a:extLst>
          </p:cNvPr>
          <p:cNvSpPr/>
          <p:nvPr/>
        </p:nvSpPr>
        <p:spPr>
          <a:xfrm>
            <a:off x="2139332" y="1632070"/>
            <a:ext cx="9125409" cy="120729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285750">
              <a:buFont typeface="Arial" panose="020B0604020202020204" pitchFamily="34" charset="0"/>
              <a:buChar char="•"/>
            </a:pPr>
            <a:r>
              <a:rPr lang="en-US" dirty="0">
                <a:solidFill>
                  <a:schemeClr val="tx1"/>
                </a:solidFill>
              </a:rPr>
              <a:t>Provide further examples and guidance associated with PIH Notice 2020-24 (issued 9/14/2020)</a:t>
            </a:r>
          </a:p>
          <a:p>
            <a:pPr marL="457200" indent="-285750">
              <a:buFont typeface="Arial" panose="020B0604020202020204" pitchFamily="34" charset="0"/>
              <a:buChar char="•"/>
            </a:pPr>
            <a:r>
              <a:rPr lang="en-US" dirty="0">
                <a:solidFill>
                  <a:schemeClr val="tx1"/>
                </a:solidFill>
              </a:rPr>
              <a:t>Answer question from PHAs on the notice</a:t>
            </a:r>
          </a:p>
        </p:txBody>
      </p:sp>
      <p:sp>
        <p:nvSpPr>
          <p:cNvPr id="4" name="Oval 3">
            <a:extLst>
              <a:ext uri="{FF2B5EF4-FFF2-40B4-BE49-F238E27FC236}">
                <a16:creationId xmlns:a16="http://schemas.microsoft.com/office/drawing/2014/main" id="{FC1E77D5-3C45-41F8-A334-8C1E37FFFC97}"/>
              </a:ext>
            </a:extLst>
          </p:cNvPr>
          <p:cNvSpPr/>
          <p:nvPr/>
        </p:nvSpPr>
        <p:spPr>
          <a:xfrm>
            <a:off x="468998" y="4822069"/>
            <a:ext cx="1486149" cy="1383384"/>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Focus of Session</a:t>
            </a:r>
          </a:p>
        </p:txBody>
      </p:sp>
      <p:sp>
        <p:nvSpPr>
          <p:cNvPr id="5" name="Oval 4">
            <a:extLst>
              <a:ext uri="{FF2B5EF4-FFF2-40B4-BE49-F238E27FC236}">
                <a16:creationId xmlns:a16="http://schemas.microsoft.com/office/drawing/2014/main" id="{91664569-7937-4708-8EDA-8873465761D9}"/>
              </a:ext>
            </a:extLst>
          </p:cNvPr>
          <p:cNvSpPr/>
          <p:nvPr/>
        </p:nvSpPr>
        <p:spPr>
          <a:xfrm>
            <a:off x="492367" y="3162982"/>
            <a:ext cx="1486149" cy="1383384"/>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50" dirty="0"/>
              <a:t>Audience </a:t>
            </a:r>
          </a:p>
        </p:txBody>
      </p:sp>
      <p:sp>
        <p:nvSpPr>
          <p:cNvPr id="9" name="Oval 8">
            <a:extLst>
              <a:ext uri="{FF2B5EF4-FFF2-40B4-BE49-F238E27FC236}">
                <a16:creationId xmlns:a16="http://schemas.microsoft.com/office/drawing/2014/main" id="{DDC483E1-D98F-4063-964D-B3C14723F760}"/>
              </a:ext>
            </a:extLst>
          </p:cNvPr>
          <p:cNvSpPr/>
          <p:nvPr/>
        </p:nvSpPr>
        <p:spPr>
          <a:xfrm>
            <a:off x="492368" y="1576596"/>
            <a:ext cx="1486149" cy="1383384"/>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Goal</a:t>
            </a:r>
          </a:p>
        </p:txBody>
      </p:sp>
    </p:spTree>
    <p:extLst>
      <p:ext uri="{BB962C8B-B14F-4D97-AF65-F5344CB8AC3E}">
        <p14:creationId xmlns:p14="http://schemas.microsoft.com/office/powerpoint/2010/main" val="702382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2648426" y="1747520"/>
            <a:ext cx="7409973" cy="2588101"/>
          </a:xfrm>
        </p:spPr>
        <p:txBody>
          <a:bodyPr>
            <a:normAutofit/>
          </a:bodyPr>
          <a:lstStyle/>
          <a:p>
            <a:pPr algn="ctr">
              <a:spcAft>
                <a:spcPts val="500"/>
              </a:spcAft>
            </a:pPr>
            <a:r>
              <a:rPr lang="en-US" sz="4000" b="1" dirty="0">
                <a:solidFill>
                  <a:schemeClr val="accent6">
                    <a:lumMod val="50000"/>
                  </a:schemeClr>
                </a:solidFill>
              </a:rPr>
              <a:t>Central Office Cost Center (COCC):</a:t>
            </a:r>
            <a:br>
              <a:rPr lang="en-US" sz="4000" b="1" dirty="0">
                <a:solidFill>
                  <a:schemeClr val="accent6">
                    <a:lumMod val="50000"/>
                  </a:schemeClr>
                </a:solidFill>
              </a:rPr>
            </a:br>
            <a:r>
              <a:rPr lang="en-US" sz="4000" b="1" dirty="0">
                <a:solidFill>
                  <a:schemeClr val="accent6">
                    <a:lumMod val="50000"/>
                  </a:schemeClr>
                </a:solidFill>
              </a:rPr>
              <a:t>CARES Act Waiver for COCC Fees Above Safe Harbor Rates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p:txBody>
          <a:bodyPr/>
          <a:lstStyle/>
          <a:p>
            <a:fld id="{5AC6E65E-92B5-4B18-BE66-17D27D1D6D0B}" type="slidenum">
              <a:rPr lang="en-US" smtClean="0"/>
              <a:t>4</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Tree>
    <p:extLst>
      <p:ext uri="{BB962C8B-B14F-4D97-AF65-F5344CB8AC3E}">
        <p14:creationId xmlns:p14="http://schemas.microsoft.com/office/powerpoint/2010/main" val="3037748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dirty="0"/>
              <a:t>CARES Act Waiver for COCC Fees Above Safe Harbor Rates</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9103525" cy="681376"/>
          </a:xfrm>
        </p:spPr>
        <p:txBody>
          <a:bodyPr>
            <a:normAutofit fontScale="92500"/>
          </a:bodyPr>
          <a:lstStyle/>
          <a:p>
            <a:pPr marL="0" indent="0">
              <a:lnSpc>
                <a:spcPct val="110000"/>
              </a:lnSpc>
              <a:spcBef>
                <a:spcPts val="600"/>
              </a:spcBef>
              <a:spcAft>
                <a:spcPts val="300"/>
              </a:spcAft>
              <a:buNone/>
            </a:pPr>
            <a:r>
              <a:rPr lang="en-US" u="sng" dirty="0">
                <a:solidFill>
                  <a:schemeClr val="accent6">
                    <a:lumMod val="50000"/>
                  </a:schemeClr>
                </a:solidFill>
              </a:rPr>
              <a:t>1. What Fees Is HUD Allowing to be Above the Safe Harbor Rates?</a:t>
            </a:r>
            <a:endParaRPr lang="en-US" dirty="0">
              <a:solidFill>
                <a:schemeClr val="accent6">
                  <a:lumMod val="50000"/>
                </a:schemeClr>
              </a:solidFill>
            </a:endParaRPr>
          </a:p>
          <a:p>
            <a:pPr lvl="1">
              <a:lnSpc>
                <a:spcPct val="110000"/>
              </a:lnSpc>
              <a:spcBef>
                <a:spcPts val="600"/>
              </a:spcBef>
              <a:spcAft>
                <a:spcPts val="300"/>
              </a:spcAft>
            </a:pPr>
            <a:endParaRPr lang="en-US" dirty="0"/>
          </a:p>
          <a:p>
            <a:pPr marL="0" indent="0">
              <a:buNone/>
            </a:pPr>
            <a:endParaRPr lang="en-US" sz="2000" dirty="0"/>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5</a:t>
            </a:fld>
            <a:endParaRPr lang="en-US" dirty="0"/>
          </a:p>
        </p:txBody>
      </p:sp>
      <p:graphicFrame>
        <p:nvGraphicFramePr>
          <p:cNvPr id="7" name="Table 6">
            <a:extLst>
              <a:ext uri="{FF2B5EF4-FFF2-40B4-BE49-F238E27FC236}">
                <a16:creationId xmlns:a16="http://schemas.microsoft.com/office/drawing/2014/main" id="{E54697FF-4DC5-489B-9FE7-556CAFA949DE}"/>
              </a:ext>
            </a:extLst>
          </p:cNvPr>
          <p:cNvGraphicFramePr>
            <a:graphicFrameLocks noGrp="1"/>
          </p:cNvGraphicFramePr>
          <p:nvPr>
            <p:extLst>
              <p:ext uri="{D42A27DB-BD31-4B8C-83A1-F6EECF244321}">
                <p14:modId xmlns:p14="http://schemas.microsoft.com/office/powerpoint/2010/main" val="1353526765"/>
              </p:ext>
            </p:extLst>
          </p:nvPr>
        </p:nvGraphicFramePr>
        <p:xfrm>
          <a:off x="320938" y="2010241"/>
          <a:ext cx="8442488" cy="3115383"/>
        </p:xfrm>
        <a:graphic>
          <a:graphicData uri="http://schemas.openxmlformats.org/drawingml/2006/table">
            <a:tbl>
              <a:tblPr firstRow="1" bandRow="1">
                <a:tableStyleId>{2A488322-F2BA-4B5B-9748-0D474271808F}</a:tableStyleId>
              </a:tblPr>
              <a:tblGrid>
                <a:gridCol w="2700280">
                  <a:extLst>
                    <a:ext uri="{9D8B030D-6E8A-4147-A177-3AD203B41FA5}">
                      <a16:colId xmlns:a16="http://schemas.microsoft.com/office/drawing/2014/main" val="564835185"/>
                    </a:ext>
                  </a:extLst>
                </a:gridCol>
                <a:gridCol w="1183336">
                  <a:extLst>
                    <a:ext uri="{9D8B030D-6E8A-4147-A177-3AD203B41FA5}">
                      <a16:colId xmlns:a16="http://schemas.microsoft.com/office/drawing/2014/main" val="4028396901"/>
                    </a:ext>
                  </a:extLst>
                </a:gridCol>
                <a:gridCol w="1519624">
                  <a:extLst>
                    <a:ext uri="{9D8B030D-6E8A-4147-A177-3AD203B41FA5}">
                      <a16:colId xmlns:a16="http://schemas.microsoft.com/office/drawing/2014/main" val="38829983"/>
                    </a:ext>
                  </a:extLst>
                </a:gridCol>
                <a:gridCol w="1519624">
                  <a:extLst>
                    <a:ext uri="{9D8B030D-6E8A-4147-A177-3AD203B41FA5}">
                      <a16:colId xmlns:a16="http://schemas.microsoft.com/office/drawing/2014/main" val="999619763"/>
                    </a:ext>
                  </a:extLst>
                </a:gridCol>
                <a:gridCol w="1519624">
                  <a:extLst>
                    <a:ext uri="{9D8B030D-6E8A-4147-A177-3AD203B41FA5}">
                      <a16:colId xmlns:a16="http://schemas.microsoft.com/office/drawing/2014/main" val="1761455307"/>
                    </a:ext>
                  </a:extLst>
                </a:gridCol>
              </a:tblGrid>
              <a:tr h="282379">
                <a:tc>
                  <a:txBody>
                    <a:bodyPr/>
                    <a:lstStyle/>
                    <a:p>
                      <a:pPr algn="l"/>
                      <a:r>
                        <a:rPr lang="en-US" sz="1800" dirty="0"/>
                        <a:t>Fee Type</a:t>
                      </a:r>
                      <a:endParaRPr lang="en-US" sz="1800" dirty="0">
                        <a:solidFill>
                          <a:schemeClr val="tx1"/>
                        </a:solidFill>
                      </a:endParaRPr>
                    </a:p>
                  </a:txBody>
                  <a:tcPr anchor="b">
                    <a:solidFill>
                      <a:schemeClr val="accent6">
                        <a:lumMod val="75000"/>
                      </a:schemeClr>
                    </a:solidFill>
                  </a:tcPr>
                </a:tc>
                <a:tc>
                  <a:txBody>
                    <a:bodyPr/>
                    <a:lstStyle/>
                    <a:p>
                      <a:pPr algn="ctr"/>
                      <a:r>
                        <a:rPr lang="en-US" sz="1800" dirty="0"/>
                        <a:t>Public Housing</a:t>
                      </a:r>
                    </a:p>
                    <a:p>
                      <a:pPr algn="ctr"/>
                      <a:r>
                        <a:rPr lang="en-US" sz="1800" dirty="0"/>
                        <a:t>Program</a:t>
                      </a:r>
                      <a:endParaRPr lang="en-US" sz="1800" dirty="0">
                        <a:solidFill>
                          <a:schemeClr val="tx1"/>
                        </a:solidFill>
                      </a:endParaRPr>
                    </a:p>
                  </a:txBody>
                  <a:tcPr anchor="b">
                    <a:solidFill>
                      <a:schemeClr val="accent6">
                        <a:lumMod val="75000"/>
                      </a:schemeClr>
                    </a:solidFill>
                  </a:tcPr>
                </a:tc>
                <a:tc>
                  <a:txBody>
                    <a:bodyPr/>
                    <a:lstStyle/>
                    <a:p>
                      <a:pPr algn="ctr"/>
                      <a:r>
                        <a:rPr lang="en-US" sz="1800" dirty="0"/>
                        <a:t>Capital </a:t>
                      </a:r>
                    </a:p>
                    <a:p>
                      <a:pPr algn="ctr"/>
                      <a:r>
                        <a:rPr lang="en-US" sz="1800" dirty="0"/>
                        <a:t>Fund</a:t>
                      </a:r>
                    </a:p>
                    <a:p>
                      <a:pPr algn="ctr"/>
                      <a:r>
                        <a:rPr lang="en-US" sz="1800" dirty="0"/>
                        <a:t>Program</a:t>
                      </a:r>
                      <a:endParaRPr lang="en-US" sz="1800" dirty="0">
                        <a:solidFill>
                          <a:schemeClr val="tx1"/>
                        </a:solidFill>
                      </a:endParaRPr>
                    </a:p>
                  </a:txBody>
                  <a:tcPr anchor="b">
                    <a:solidFill>
                      <a:schemeClr val="accent6">
                        <a:lumMod val="75000"/>
                      </a:schemeClr>
                    </a:solidFill>
                  </a:tcPr>
                </a:tc>
                <a:tc>
                  <a:txBody>
                    <a:bodyPr/>
                    <a:lstStyle/>
                    <a:p>
                      <a:pPr algn="ctr"/>
                      <a:r>
                        <a:rPr lang="en-US" sz="1800" dirty="0"/>
                        <a:t>HCV and Mainstream Voucher Program</a:t>
                      </a:r>
                      <a:endParaRPr lang="en-US" sz="1800" dirty="0">
                        <a:solidFill>
                          <a:schemeClr val="tx1"/>
                        </a:solidFill>
                      </a:endParaRPr>
                    </a:p>
                  </a:txBody>
                  <a:tcPr anchor="b">
                    <a:solidFill>
                      <a:schemeClr val="accent6">
                        <a:lumMod val="75000"/>
                      </a:schemeClr>
                    </a:solidFill>
                  </a:tcPr>
                </a:tc>
                <a:tc>
                  <a:txBody>
                    <a:bodyPr/>
                    <a:lstStyle/>
                    <a:p>
                      <a:pPr algn="ctr"/>
                      <a:r>
                        <a:rPr lang="en-US" sz="1800" dirty="0"/>
                        <a:t>MTW Program</a:t>
                      </a:r>
                      <a:endParaRPr lang="en-US" sz="1800" dirty="0">
                        <a:solidFill>
                          <a:schemeClr val="tx1"/>
                        </a:solidFill>
                      </a:endParaRPr>
                    </a:p>
                  </a:txBody>
                  <a:tcPr anchor="b">
                    <a:solidFill>
                      <a:schemeClr val="accent6">
                        <a:lumMod val="75000"/>
                      </a:schemeClr>
                    </a:solidFill>
                  </a:tcPr>
                </a:tc>
                <a:extLst>
                  <a:ext uri="{0D108BD9-81ED-4DB2-BD59-A6C34878D82A}">
                    <a16:rowId xmlns:a16="http://schemas.microsoft.com/office/drawing/2014/main" val="3349430981"/>
                  </a:ext>
                </a:extLst>
              </a:tr>
              <a:tr h="390453">
                <a:tc>
                  <a:txBody>
                    <a:bodyPr/>
                    <a:lstStyle/>
                    <a:p>
                      <a:pPr marL="0" lvl="0" indent="0" algn="l">
                        <a:buFont typeface="Arial" panose="020B0604020202020204" pitchFamily="34" charset="0"/>
                        <a:buNone/>
                      </a:pPr>
                      <a:r>
                        <a:rPr lang="en-US" sz="1800" dirty="0"/>
                        <a:t>Management Fee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t>Yes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t>Yes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t>Yes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t>Yes</a:t>
                      </a:r>
                    </a:p>
                  </a:txBody>
                  <a:tcPr anchor="ctr"/>
                </a:tc>
                <a:extLst>
                  <a:ext uri="{0D108BD9-81ED-4DB2-BD59-A6C34878D82A}">
                    <a16:rowId xmlns:a16="http://schemas.microsoft.com/office/drawing/2014/main" val="2323540224"/>
                  </a:ext>
                </a:extLst>
              </a:tr>
              <a:tr h="362797">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t>Bookkeeping Fee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Yes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Yes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Yes</a:t>
                      </a:r>
                    </a:p>
                  </a:txBody>
                  <a:tcPr anchor="ctr"/>
                </a:tc>
                <a:extLst>
                  <a:ext uri="{0D108BD9-81ED-4DB2-BD59-A6C34878D82A}">
                    <a16:rowId xmlns:a16="http://schemas.microsoft.com/office/drawing/2014/main" val="3146202114"/>
                  </a:ext>
                </a:extLst>
              </a:tr>
              <a:tr h="438930">
                <a:tc>
                  <a:txBody>
                    <a:bodyPr/>
                    <a:lstStyle/>
                    <a:p>
                      <a:pPr marL="0" lvl="0" indent="0" algn="l">
                        <a:buFont typeface="Arial" panose="020B0604020202020204" pitchFamily="34" charset="0"/>
                        <a:buNone/>
                      </a:pPr>
                      <a:r>
                        <a:rPr lang="en-US" sz="1800" dirty="0"/>
                        <a:t>Asset Management Fee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Yes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N/A</a:t>
                      </a:r>
                    </a:p>
                  </a:txBody>
                  <a:tcPr anchor="ctr"/>
                </a:tc>
                <a:extLst>
                  <a:ext uri="{0D108BD9-81ED-4DB2-BD59-A6C34878D82A}">
                    <a16:rowId xmlns:a16="http://schemas.microsoft.com/office/drawing/2014/main" val="2561058965"/>
                  </a:ext>
                </a:extLst>
              </a:tr>
              <a:tr h="175840">
                <a:tc>
                  <a:txBody>
                    <a:bodyPr/>
                    <a:lstStyle/>
                    <a:p>
                      <a:pPr marL="0" lvl="0" indent="0" algn="l">
                        <a:buFont typeface="Arial" panose="020B0604020202020204" pitchFamily="34" charset="0"/>
                        <a:buNone/>
                      </a:pPr>
                      <a:r>
                        <a:rPr lang="en-US" sz="1800" dirty="0"/>
                        <a:t>Frontline Service Fee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No</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No</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No</a:t>
                      </a:r>
                    </a:p>
                  </a:txBody>
                  <a:tcPr anchor="ctr"/>
                </a:tc>
                <a:extLst>
                  <a:ext uri="{0D108BD9-81ED-4DB2-BD59-A6C34878D82A}">
                    <a16:rowId xmlns:a16="http://schemas.microsoft.com/office/drawing/2014/main" val="3782123466"/>
                  </a:ext>
                </a:extLst>
              </a:tr>
              <a:tr h="175840">
                <a:tc>
                  <a:txBody>
                    <a:bodyPr/>
                    <a:lstStyle/>
                    <a:p>
                      <a:pPr marL="0" lvl="0" indent="0" algn="l">
                        <a:buFont typeface="Arial" panose="020B0604020202020204" pitchFamily="34" charset="0"/>
                        <a:buNone/>
                      </a:pPr>
                      <a:r>
                        <a:rPr lang="en-US" sz="1800" dirty="0"/>
                        <a:t>Development Fee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No</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N/A</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No</a:t>
                      </a:r>
                    </a:p>
                  </a:txBody>
                  <a:tcPr anchor="ctr"/>
                </a:tc>
                <a:extLst>
                  <a:ext uri="{0D108BD9-81ED-4DB2-BD59-A6C34878D82A}">
                    <a16:rowId xmlns:a16="http://schemas.microsoft.com/office/drawing/2014/main" val="3110671071"/>
                  </a:ext>
                </a:extLst>
              </a:tr>
            </a:tbl>
          </a:graphicData>
        </a:graphic>
      </p:graphicFrame>
      <p:sp>
        <p:nvSpPr>
          <p:cNvPr id="9" name="Content Placeholder 2">
            <a:extLst>
              <a:ext uri="{FF2B5EF4-FFF2-40B4-BE49-F238E27FC236}">
                <a16:creationId xmlns:a16="http://schemas.microsoft.com/office/drawing/2014/main" id="{D0BF4E16-7CC9-4DEC-9829-390E277060E9}"/>
              </a:ext>
            </a:extLst>
          </p:cNvPr>
          <p:cNvSpPr txBox="1">
            <a:spLocks/>
          </p:cNvSpPr>
          <p:nvPr/>
        </p:nvSpPr>
        <p:spPr>
          <a:xfrm>
            <a:off x="468849" y="5442950"/>
            <a:ext cx="3577360" cy="993680"/>
          </a:xfrm>
          <a:prstGeom prst="rect">
            <a:avLst/>
          </a:prstGeom>
        </p:spPr>
        <p:txBody>
          <a:bodyPr vert="horz" lIns="91440" tIns="45720" rIns="91440" bIns="45720" rtlCol="0">
            <a:normAutofit fontScale="70000" lnSpcReduction="20000"/>
          </a:bodyPr>
          <a:lstStyle>
            <a:lvl1pPr marL="346075" indent="-346075" algn="l" defTabSz="914400" rtl="0" eaLnBrk="1" latinLnBrk="0" hangingPunct="1">
              <a:lnSpc>
                <a:spcPct val="90000"/>
              </a:lnSpc>
              <a:spcBef>
                <a:spcPts val="1000"/>
              </a:spcBef>
              <a:buClr>
                <a:schemeClr val="accent3"/>
              </a:buClr>
              <a:buSzPct val="80000"/>
              <a:buFont typeface="Wingdings" panose="05000000000000000000" pitchFamily="2" charset="2"/>
              <a:buChar char="u"/>
              <a:defRPr lang="en-US" sz="2800" kern="1200" dirty="0">
                <a:solidFill>
                  <a:schemeClr val="tx1">
                    <a:lumMod val="65000"/>
                    <a:lumOff val="35000"/>
                  </a:schemeClr>
                </a:solidFill>
                <a:latin typeface="+mn-lt"/>
                <a:ea typeface="+mn-ea"/>
                <a:cs typeface="+mn-cs"/>
              </a:defRPr>
            </a:lvl1pPr>
            <a:lvl2pPr marL="692150" indent="-346075" algn="l" defTabSz="914400" rtl="0" eaLnBrk="1" latinLnBrk="0" hangingPunct="1">
              <a:lnSpc>
                <a:spcPct val="90000"/>
              </a:lnSpc>
              <a:spcBef>
                <a:spcPts val="500"/>
              </a:spcBef>
              <a:buClr>
                <a:schemeClr val="accent2"/>
              </a:buClr>
              <a:buFont typeface="Wingdings 3" panose="05040102010807070707" pitchFamily="18" charset="2"/>
              <a:buChar char=""/>
              <a:defRPr lang="en-US" sz="2400" kern="1200" dirty="0">
                <a:solidFill>
                  <a:schemeClr val="tx1">
                    <a:lumMod val="65000"/>
                    <a:lumOff val="35000"/>
                  </a:schemeClr>
                </a:solidFill>
                <a:latin typeface="+mn-lt"/>
                <a:ea typeface="+mn-ea"/>
                <a:cs typeface="+mn-cs"/>
              </a:defRPr>
            </a:lvl2pPr>
            <a:lvl3pPr marL="1025525" indent="-333375" algn="l" defTabSz="914400" rtl="0" eaLnBrk="1" latinLnBrk="0" hangingPunct="1">
              <a:lnSpc>
                <a:spcPct val="90000"/>
              </a:lnSpc>
              <a:spcBef>
                <a:spcPts val="500"/>
              </a:spcBef>
              <a:buClr>
                <a:srgbClr val="5A38A6"/>
              </a:buClr>
              <a:buFont typeface="Wingdings" panose="05000000000000000000" pitchFamily="2" charset="2"/>
              <a:buChar char="l"/>
              <a:defRPr lang="en-US" sz="2400" kern="1200" dirty="0">
                <a:solidFill>
                  <a:schemeClr val="tx1">
                    <a:lumMod val="65000"/>
                    <a:lumOff val="35000"/>
                  </a:schemeClr>
                </a:solidFill>
                <a:latin typeface="+mn-lt"/>
                <a:ea typeface="+mn-ea"/>
                <a:cs typeface="+mn-cs"/>
              </a:defRPr>
            </a:lvl3pPr>
            <a:lvl4pPr marL="1316038" indent="-290513" algn="l" defTabSz="914400" rtl="0" eaLnBrk="1" latinLnBrk="0" hangingPunct="1">
              <a:lnSpc>
                <a:spcPct val="90000"/>
              </a:lnSpc>
              <a:spcBef>
                <a:spcPts val="500"/>
              </a:spcBef>
              <a:buClr>
                <a:schemeClr val="accent1"/>
              </a:buClr>
              <a:buSzPct val="80000"/>
              <a:buFont typeface="Wingdings" panose="05000000000000000000" pitchFamily="2" charset="2"/>
              <a:buChar char="u"/>
              <a:defRPr lang="en-US" sz="2000" kern="1200" dirty="0">
                <a:solidFill>
                  <a:schemeClr val="tx1">
                    <a:lumMod val="65000"/>
                    <a:lumOff val="35000"/>
                  </a:schemeClr>
                </a:solidFill>
                <a:latin typeface="+mn-lt"/>
                <a:ea typeface="+mn-ea"/>
                <a:cs typeface="+mn-cs"/>
              </a:defRPr>
            </a:lvl4pPr>
            <a:lvl5pPr marL="1546225" indent="-230188" algn="l" defTabSz="914400" rtl="0" eaLnBrk="1" latinLnBrk="0" hangingPunct="1">
              <a:lnSpc>
                <a:spcPct val="90000"/>
              </a:lnSpc>
              <a:spcBef>
                <a:spcPts val="500"/>
              </a:spcBef>
              <a:buClr>
                <a:schemeClr val="accent3"/>
              </a:buClr>
              <a:buFont typeface="Arial" panose="020B0604020202020204" pitchFamily="34" charset="0"/>
              <a:buChar char="•"/>
              <a:defRPr lang="en-US" sz="2000" kern="1200" dirty="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spcBef>
                <a:spcPts val="600"/>
              </a:spcBef>
              <a:buNone/>
            </a:pPr>
            <a:r>
              <a:rPr lang="en-US" sz="2300" u="sng" dirty="0">
                <a:solidFill>
                  <a:schemeClr val="tx1"/>
                </a:solidFill>
              </a:rPr>
              <a:t>Refer to </a:t>
            </a:r>
          </a:p>
          <a:p>
            <a:pPr marL="176213" indent="-176213">
              <a:lnSpc>
                <a:spcPct val="110000"/>
              </a:lnSpc>
              <a:spcBef>
                <a:spcPts val="300"/>
              </a:spcBef>
              <a:buClrTx/>
              <a:buFont typeface="Arial" panose="020B0604020202020204" pitchFamily="34" charset="0"/>
              <a:buChar char="•"/>
            </a:pPr>
            <a:r>
              <a:rPr lang="en-US" sz="2300" dirty="0">
                <a:solidFill>
                  <a:schemeClr val="tx1"/>
                </a:solidFill>
              </a:rPr>
              <a:t>PIH Notice 2020-24 (Section 4 &amp; 8)</a:t>
            </a:r>
          </a:p>
          <a:p>
            <a:pPr marL="176213" indent="-176213">
              <a:lnSpc>
                <a:spcPct val="110000"/>
              </a:lnSpc>
              <a:spcBef>
                <a:spcPts val="300"/>
              </a:spcBef>
              <a:buClrTx/>
              <a:buFont typeface="Arial" panose="020B0604020202020204" pitchFamily="34" charset="0"/>
              <a:buChar char="•"/>
            </a:pPr>
            <a:r>
              <a:rPr lang="en-US" sz="2300" dirty="0">
                <a:solidFill>
                  <a:schemeClr val="tx1"/>
                </a:solidFill>
              </a:rPr>
              <a:t>PIH Notice 2020-07 (Section 4</a:t>
            </a:r>
            <a:r>
              <a:rPr lang="en-US" sz="2400" dirty="0">
                <a:solidFill>
                  <a:schemeClr val="tx1"/>
                </a:solidFill>
              </a:rPr>
              <a:t>)</a:t>
            </a:r>
          </a:p>
        </p:txBody>
      </p:sp>
    </p:spTree>
    <p:extLst>
      <p:ext uri="{BB962C8B-B14F-4D97-AF65-F5344CB8AC3E}">
        <p14:creationId xmlns:p14="http://schemas.microsoft.com/office/powerpoint/2010/main" val="614547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dirty="0"/>
              <a:t>CARES Act Waiver for COCC Fees Above Safe Harbor Rates</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6539330" cy="681376"/>
          </a:xfrm>
        </p:spPr>
        <p:txBody>
          <a:bodyPr>
            <a:normAutofit fontScale="85000" lnSpcReduction="10000"/>
          </a:bodyPr>
          <a:lstStyle/>
          <a:p>
            <a:pPr marL="0" indent="0">
              <a:lnSpc>
                <a:spcPct val="110000"/>
              </a:lnSpc>
              <a:spcBef>
                <a:spcPts val="600"/>
              </a:spcBef>
              <a:spcAft>
                <a:spcPts val="300"/>
              </a:spcAft>
              <a:buNone/>
            </a:pPr>
            <a:r>
              <a:rPr lang="en-US" u="sng" dirty="0">
                <a:solidFill>
                  <a:schemeClr val="accent6">
                    <a:lumMod val="50000"/>
                  </a:schemeClr>
                </a:solidFill>
              </a:rPr>
              <a:t>2. What Does the Phrase “Safe Harbor” Refer to?</a:t>
            </a:r>
            <a:endParaRPr lang="en-US" dirty="0">
              <a:solidFill>
                <a:schemeClr val="accent6">
                  <a:lumMod val="50000"/>
                </a:schemeClr>
              </a:solidFill>
            </a:endParaRPr>
          </a:p>
          <a:p>
            <a:pPr lvl="1">
              <a:lnSpc>
                <a:spcPct val="110000"/>
              </a:lnSpc>
              <a:spcBef>
                <a:spcPts val="600"/>
              </a:spcBef>
              <a:spcAft>
                <a:spcPts val="300"/>
              </a:spcAft>
            </a:pPr>
            <a:endParaRPr lang="en-US" dirty="0">
              <a:solidFill>
                <a:schemeClr val="accent6">
                  <a:lumMod val="50000"/>
                </a:schemeClr>
              </a:solidFill>
            </a:endParaRPr>
          </a:p>
          <a:p>
            <a:pPr marL="0" indent="0">
              <a:buNone/>
            </a:pPr>
            <a:endParaRPr lang="en-US" sz="2000" dirty="0"/>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6</a:t>
            </a:fld>
            <a:endParaRPr lang="en-US" dirty="0"/>
          </a:p>
        </p:txBody>
      </p:sp>
      <p:sp>
        <p:nvSpPr>
          <p:cNvPr id="8" name="Content Placeholder 2">
            <a:extLst>
              <a:ext uri="{FF2B5EF4-FFF2-40B4-BE49-F238E27FC236}">
                <a16:creationId xmlns:a16="http://schemas.microsoft.com/office/drawing/2014/main" id="{225531C9-94A6-47B6-8515-1CD9358835C2}"/>
              </a:ext>
            </a:extLst>
          </p:cNvPr>
          <p:cNvSpPr txBox="1">
            <a:spLocks/>
          </p:cNvSpPr>
          <p:nvPr/>
        </p:nvSpPr>
        <p:spPr>
          <a:xfrm>
            <a:off x="172555" y="1933983"/>
            <a:ext cx="9621685" cy="506536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600"/>
              </a:spcBef>
              <a:spcAft>
                <a:spcPts val="300"/>
              </a:spcAft>
              <a:buFont typeface="Wingdings" panose="05000000000000000000" pitchFamily="2" charset="2"/>
              <a:buChar char="Ø"/>
            </a:pPr>
            <a:r>
              <a:rPr lang="en-US" sz="2000" dirty="0"/>
              <a:t>HUD provides the maximum fee rate that a PHA can charge and how the fee is to be earned </a:t>
            </a:r>
          </a:p>
          <a:p>
            <a:pPr>
              <a:lnSpc>
                <a:spcPct val="110000"/>
              </a:lnSpc>
              <a:spcBef>
                <a:spcPts val="600"/>
              </a:spcBef>
              <a:spcAft>
                <a:spcPts val="300"/>
              </a:spcAft>
              <a:buFont typeface="Wingdings" panose="05000000000000000000" pitchFamily="2" charset="2"/>
              <a:buChar char="Ø"/>
            </a:pPr>
            <a:r>
              <a:rPr lang="en-US" sz="2000" dirty="0"/>
              <a:t>The maximum fee rates and how the fees  are earned are published in </a:t>
            </a:r>
          </a:p>
          <a:p>
            <a:pPr lvl="1">
              <a:buFont typeface="Wingdings" panose="05000000000000000000" pitchFamily="2" charset="2"/>
              <a:buChar char="§"/>
            </a:pPr>
            <a:r>
              <a:rPr lang="en-US" sz="1800" dirty="0"/>
              <a:t>Public Housing Management Fee Schedules </a:t>
            </a:r>
          </a:p>
          <a:p>
            <a:pPr lvl="1">
              <a:buFont typeface="Wingdings" panose="05000000000000000000" pitchFamily="2" charset="2"/>
              <a:buChar char="§"/>
            </a:pPr>
            <a:r>
              <a:rPr lang="en-US" sz="1800" dirty="0"/>
              <a:t>Chapter 7 of the Financial Management Handbook</a:t>
            </a:r>
          </a:p>
          <a:p>
            <a:pPr>
              <a:buFont typeface="Wingdings" panose="05000000000000000000" pitchFamily="2" charset="2"/>
              <a:buChar char="Ø"/>
            </a:pPr>
            <a:r>
              <a:rPr lang="en-US" sz="2000" dirty="0"/>
              <a:t>The term “</a:t>
            </a:r>
            <a:r>
              <a:rPr lang="en-US" sz="2000" dirty="0">
                <a:solidFill>
                  <a:schemeClr val="accent6">
                    <a:lumMod val="50000"/>
                  </a:schemeClr>
                </a:solidFill>
              </a:rPr>
              <a:t>safe harbor</a:t>
            </a:r>
            <a:r>
              <a:rPr lang="en-US" sz="2000" dirty="0"/>
              <a:t>” means that as long the PHA uses a fee rate at or below the maximum, the fee charged is considered reasonable and eligible </a:t>
            </a:r>
          </a:p>
          <a:p>
            <a:pPr lvl="1">
              <a:buFont typeface="Wingdings" panose="05000000000000000000" pitchFamily="2" charset="2"/>
              <a:buChar char="§"/>
            </a:pPr>
            <a:r>
              <a:rPr lang="en-US" sz="1800" dirty="0"/>
              <a:t>For Example: </a:t>
            </a:r>
          </a:p>
        </p:txBody>
      </p:sp>
      <p:graphicFrame>
        <p:nvGraphicFramePr>
          <p:cNvPr id="10" name="Table 7">
            <a:extLst>
              <a:ext uri="{FF2B5EF4-FFF2-40B4-BE49-F238E27FC236}">
                <a16:creationId xmlns:a16="http://schemas.microsoft.com/office/drawing/2014/main" id="{22EF8D6A-1C6C-4E24-986A-D0057F3CB901}"/>
              </a:ext>
            </a:extLst>
          </p:cNvPr>
          <p:cNvGraphicFramePr>
            <a:graphicFrameLocks noGrp="1"/>
          </p:cNvGraphicFramePr>
          <p:nvPr>
            <p:extLst>
              <p:ext uri="{D42A27DB-BD31-4B8C-83A1-F6EECF244321}">
                <p14:modId xmlns:p14="http://schemas.microsoft.com/office/powerpoint/2010/main" val="1241185926"/>
              </p:ext>
            </p:extLst>
          </p:nvPr>
        </p:nvGraphicFramePr>
        <p:xfrm>
          <a:off x="2953733" y="4590854"/>
          <a:ext cx="8904978" cy="2130621"/>
        </p:xfrm>
        <a:graphic>
          <a:graphicData uri="http://schemas.openxmlformats.org/drawingml/2006/table">
            <a:tbl>
              <a:tblPr firstRow="1" bandRow="1">
                <a:tableStyleId>{2D5ABB26-0587-4C30-8999-92F81FD0307C}</a:tableStyleId>
              </a:tblPr>
              <a:tblGrid>
                <a:gridCol w="2273950">
                  <a:extLst>
                    <a:ext uri="{9D8B030D-6E8A-4147-A177-3AD203B41FA5}">
                      <a16:colId xmlns:a16="http://schemas.microsoft.com/office/drawing/2014/main" val="3106504602"/>
                    </a:ext>
                  </a:extLst>
                </a:gridCol>
                <a:gridCol w="6631028">
                  <a:extLst>
                    <a:ext uri="{9D8B030D-6E8A-4147-A177-3AD203B41FA5}">
                      <a16:colId xmlns:a16="http://schemas.microsoft.com/office/drawing/2014/main" val="2275361640"/>
                    </a:ext>
                  </a:extLst>
                </a:gridCol>
              </a:tblGrid>
              <a:tr h="1193945">
                <a:tc>
                  <a:txBody>
                    <a:bodyPr/>
                    <a:lstStyle/>
                    <a:p>
                      <a:r>
                        <a:rPr lang="en-US" sz="1600" dirty="0">
                          <a:solidFill>
                            <a:schemeClr val="accent6">
                              <a:lumMod val="50000"/>
                            </a:schemeClr>
                          </a:solidFill>
                        </a:rPr>
                        <a:t>PH Management  Fee Schedule</a:t>
                      </a:r>
                      <a:endParaRPr lang="en-US" sz="1600" b="0" dirty="0">
                        <a:solidFill>
                          <a:schemeClr val="accent6">
                            <a:lumMod val="50000"/>
                          </a:schemeClr>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783676608"/>
                  </a:ext>
                </a:extLst>
              </a:tr>
              <a:tr h="936676">
                <a:tc>
                  <a:txBody>
                    <a:bodyPr/>
                    <a:lstStyle/>
                    <a:p>
                      <a:r>
                        <a:rPr lang="en-US" sz="1600" dirty="0">
                          <a:solidFill>
                            <a:schemeClr val="accent6">
                              <a:lumMod val="50000"/>
                            </a:schemeClr>
                          </a:solidFill>
                        </a:rPr>
                        <a:t>HCV Bookkeeping Fee  (chapter 7 of handbook)</a:t>
                      </a:r>
                      <a:endParaRPr lang="en-US" sz="1600" b="0" dirty="0">
                        <a:solidFill>
                          <a:schemeClr val="accent6">
                            <a:lumMod val="50000"/>
                          </a:schemeClr>
                        </a:solidFill>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600" dirty="0">
                          <a:solidFill>
                            <a:schemeClr val="accent6">
                              <a:lumMod val="50000"/>
                            </a:schemeClr>
                          </a:solidFill>
                        </a:rPr>
                        <a:t>PHAs can also charge the HCV Program a </a:t>
                      </a:r>
                      <a:r>
                        <a:rPr lang="en-US" sz="1600" dirty="0">
                          <a:solidFill>
                            <a:schemeClr val="accent6">
                              <a:lumMod val="50000"/>
                            </a:schemeClr>
                          </a:solidFill>
                          <a:highlight>
                            <a:srgbClr val="FFFFFF"/>
                          </a:highlight>
                        </a:rPr>
                        <a:t>$7.50 PUM </a:t>
                      </a:r>
                      <a:r>
                        <a:rPr lang="en-US" sz="1600" dirty="0">
                          <a:solidFill>
                            <a:schemeClr val="accent6">
                              <a:lumMod val="50000"/>
                            </a:schemeClr>
                          </a:solidFill>
                        </a:rPr>
                        <a:t>bookkeeping fee for the program accounting function in addition to the management fee</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3888333"/>
                  </a:ext>
                </a:extLst>
              </a:tr>
            </a:tbl>
          </a:graphicData>
        </a:graphic>
      </p:graphicFrame>
      <p:sp>
        <p:nvSpPr>
          <p:cNvPr id="14" name="Rectangle: Rounded Corners 13">
            <a:extLst>
              <a:ext uri="{FF2B5EF4-FFF2-40B4-BE49-F238E27FC236}">
                <a16:creationId xmlns:a16="http://schemas.microsoft.com/office/drawing/2014/main" id="{6BD06949-C396-462A-B0D9-A90AEF452D55}"/>
              </a:ext>
            </a:extLst>
          </p:cNvPr>
          <p:cNvSpPr/>
          <p:nvPr/>
        </p:nvSpPr>
        <p:spPr>
          <a:xfrm>
            <a:off x="245096" y="5498685"/>
            <a:ext cx="2611225" cy="196053"/>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Arrow Connector 15">
            <a:extLst>
              <a:ext uri="{FF2B5EF4-FFF2-40B4-BE49-F238E27FC236}">
                <a16:creationId xmlns:a16="http://schemas.microsoft.com/office/drawing/2014/main" id="{C40A90FD-A46F-4784-AB69-55B8D3DB8683}"/>
              </a:ext>
            </a:extLst>
          </p:cNvPr>
          <p:cNvCxnSpPr>
            <a:cxnSpLocks/>
          </p:cNvCxnSpPr>
          <p:nvPr/>
        </p:nvCxnSpPr>
        <p:spPr>
          <a:xfrm flipV="1">
            <a:off x="2873095" y="5182978"/>
            <a:ext cx="2110302" cy="442856"/>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17" name="Picture 16">
            <a:extLst>
              <a:ext uri="{FF2B5EF4-FFF2-40B4-BE49-F238E27FC236}">
                <a16:creationId xmlns:a16="http://schemas.microsoft.com/office/drawing/2014/main" id="{8BE0805F-A4CE-417B-AF16-2FAD05A1924A}"/>
              </a:ext>
            </a:extLst>
          </p:cNvPr>
          <p:cNvPicPr>
            <a:picLocks noChangeAspect="1"/>
          </p:cNvPicPr>
          <p:nvPr/>
        </p:nvPicPr>
        <p:blipFill>
          <a:blip r:embed="rId4"/>
          <a:stretch>
            <a:fillRect/>
          </a:stretch>
        </p:blipFill>
        <p:spPr>
          <a:xfrm>
            <a:off x="5073704" y="4671218"/>
            <a:ext cx="4937619" cy="1023520"/>
          </a:xfrm>
          <a:prstGeom prst="rect">
            <a:avLst/>
          </a:prstGeom>
        </p:spPr>
      </p:pic>
      <p:sp>
        <p:nvSpPr>
          <p:cNvPr id="7" name="TextBox 6">
            <a:extLst>
              <a:ext uri="{FF2B5EF4-FFF2-40B4-BE49-F238E27FC236}">
                <a16:creationId xmlns:a16="http://schemas.microsoft.com/office/drawing/2014/main" id="{920B15F0-6E29-44F1-BADA-4923F8D2990A}"/>
              </a:ext>
            </a:extLst>
          </p:cNvPr>
          <p:cNvSpPr txBox="1"/>
          <p:nvPr/>
        </p:nvSpPr>
        <p:spPr>
          <a:xfrm>
            <a:off x="228322" y="5221531"/>
            <a:ext cx="3007420" cy="946413"/>
          </a:xfrm>
          <a:prstGeom prst="rect">
            <a:avLst/>
          </a:prstGeom>
          <a:noFill/>
        </p:spPr>
        <p:txBody>
          <a:bodyPr wrap="square" rtlCol="0">
            <a:spAutoFit/>
          </a:bodyPr>
          <a:lstStyle/>
          <a:p>
            <a:pPr>
              <a:spcAft>
                <a:spcPts val="300"/>
              </a:spcAft>
            </a:pPr>
            <a:r>
              <a:rPr lang="en-US" sz="1200" u="sng" dirty="0"/>
              <a:t>Management Fees</a:t>
            </a:r>
          </a:p>
          <a:p>
            <a:pPr marL="285750" indent="-285750">
              <a:spcAft>
                <a:spcPts val="300"/>
              </a:spcAft>
              <a:buFont typeface="Wingdings" panose="05000000000000000000" pitchFamily="2" charset="2"/>
              <a:buChar char="§"/>
            </a:pPr>
            <a:r>
              <a:rPr lang="en-US" sz="1200" dirty="0"/>
              <a:t>2020 Schedule of Management Fees</a:t>
            </a:r>
          </a:p>
          <a:p>
            <a:pPr marL="285750" indent="-285750">
              <a:spcAft>
                <a:spcPts val="300"/>
              </a:spcAft>
              <a:buFont typeface="Wingdings" panose="05000000000000000000" pitchFamily="2" charset="2"/>
              <a:buChar char="§"/>
            </a:pPr>
            <a:r>
              <a:rPr lang="en-US" sz="1200" dirty="0"/>
              <a:t>2019 Schedule of Management Fees</a:t>
            </a:r>
          </a:p>
          <a:p>
            <a:pPr marL="285750" indent="-285750">
              <a:spcAft>
                <a:spcPts val="300"/>
              </a:spcAft>
              <a:buFont typeface="Wingdings" panose="05000000000000000000" pitchFamily="2" charset="2"/>
              <a:buChar char="§"/>
            </a:pPr>
            <a:r>
              <a:rPr lang="en-US" sz="1200" dirty="0"/>
              <a:t>2018 Schedule of Management Fees</a:t>
            </a:r>
          </a:p>
        </p:txBody>
      </p:sp>
    </p:spTree>
    <p:extLst>
      <p:ext uri="{BB962C8B-B14F-4D97-AF65-F5344CB8AC3E}">
        <p14:creationId xmlns:p14="http://schemas.microsoft.com/office/powerpoint/2010/main" val="2007244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dirty="0"/>
              <a:t>CARES Act Waiver for COCC Fees Above Safe Harbor Rates</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8858323" cy="681376"/>
          </a:xfrm>
        </p:spPr>
        <p:txBody>
          <a:bodyPr>
            <a:normAutofit fontScale="85000" lnSpcReduction="10000"/>
          </a:bodyPr>
          <a:lstStyle/>
          <a:p>
            <a:pPr marL="0" indent="0">
              <a:lnSpc>
                <a:spcPct val="110000"/>
              </a:lnSpc>
              <a:spcBef>
                <a:spcPts val="600"/>
              </a:spcBef>
              <a:spcAft>
                <a:spcPts val="300"/>
              </a:spcAft>
              <a:buNone/>
            </a:pPr>
            <a:r>
              <a:rPr lang="en-US" u="sng" dirty="0">
                <a:solidFill>
                  <a:schemeClr val="accent6">
                    <a:lumMod val="50000"/>
                  </a:schemeClr>
                </a:solidFill>
              </a:rPr>
              <a:t>3. Is there a Limit to the Amount of Excess Fees our COCC Can Charge?</a:t>
            </a:r>
            <a:endParaRPr lang="en-US" dirty="0">
              <a:solidFill>
                <a:schemeClr val="accent6">
                  <a:lumMod val="50000"/>
                </a:schemeClr>
              </a:solidFill>
            </a:endParaRPr>
          </a:p>
          <a:p>
            <a:pPr lvl="1">
              <a:lnSpc>
                <a:spcPct val="110000"/>
              </a:lnSpc>
              <a:spcBef>
                <a:spcPts val="600"/>
              </a:spcBef>
              <a:spcAft>
                <a:spcPts val="300"/>
              </a:spcAft>
            </a:pPr>
            <a:endParaRPr lang="en-US" dirty="0"/>
          </a:p>
          <a:p>
            <a:pPr marL="0" indent="0">
              <a:buNone/>
            </a:pPr>
            <a:endParaRPr lang="en-US" sz="2000" dirty="0"/>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7</a:t>
            </a:fld>
            <a:endParaRPr lang="en-US" dirty="0"/>
          </a:p>
        </p:txBody>
      </p:sp>
      <p:sp>
        <p:nvSpPr>
          <p:cNvPr id="7" name="Rectangle 6">
            <a:extLst>
              <a:ext uri="{FF2B5EF4-FFF2-40B4-BE49-F238E27FC236}">
                <a16:creationId xmlns:a16="http://schemas.microsoft.com/office/drawing/2014/main" id="{A5D624C3-9EF4-4C79-A6F8-0090A6D7B993}"/>
              </a:ext>
            </a:extLst>
          </p:cNvPr>
          <p:cNvSpPr/>
          <p:nvPr/>
        </p:nvSpPr>
        <p:spPr>
          <a:xfrm>
            <a:off x="294640" y="2045749"/>
            <a:ext cx="11450320" cy="4431983"/>
          </a:xfrm>
          <a:prstGeom prst="rect">
            <a:avLst/>
          </a:prstGeom>
        </p:spPr>
        <p:txBody>
          <a:bodyPr wrap="square">
            <a:spAutoFit/>
          </a:bodyPr>
          <a:lstStyle/>
          <a:p>
            <a:r>
              <a:rPr lang="en-US" altLang="ko-KR" dirty="0">
                <a:solidFill>
                  <a:schemeClr val="tx1">
                    <a:lumMod val="75000"/>
                    <a:lumOff val="25000"/>
                  </a:schemeClr>
                </a:solidFill>
                <a:cs typeface="Arial" pitchFamily="34" charset="0"/>
              </a:rPr>
              <a:t>The excess fee rate that can be charged by the COCC is limited by three factors:</a:t>
            </a:r>
          </a:p>
          <a:p>
            <a:pPr marL="285750" indent="-285750">
              <a:buFont typeface="Wingdings" panose="05000000000000000000" pitchFamily="2" charset="2"/>
              <a:buChar char="Ø"/>
            </a:pPr>
            <a:r>
              <a:rPr lang="en-US" dirty="0">
                <a:solidFill>
                  <a:schemeClr val="accent6">
                    <a:lumMod val="50000"/>
                  </a:schemeClr>
                </a:solidFill>
                <a:cs typeface="Arial" pitchFamily="34" charset="0"/>
              </a:rPr>
              <a:t>Factor 1: Maximum Rate Increase </a:t>
            </a:r>
          </a:p>
          <a:p>
            <a:pPr marL="742950" lvl="1" indent="-285750">
              <a:buFont typeface="Wingdings" panose="05000000000000000000" pitchFamily="2" charset="2"/>
              <a:buChar char="§"/>
            </a:pPr>
            <a:r>
              <a:rPr lang="en-US" dirty="0">
                <a:solidFill>
                  <a:schemeClr val="tx1">
                    <a:lumMod val="75000"/>
                    <a:lumOff val="25000"/>
                  </a:schemeClr>
                </a:solidFill>
                <a:cs typeface="Arial" pitchFamily="34" charset="0"/>
              </a:rPr>
              <a:t>Limited to a 50% increase of the maximum rate and </a:t>
            </a:r>
          </a:p>
          <a:p>
            <a:pPr marL="742950" lvl="1" indent="-285750">
              <a:buFont typeface="Wingdings" panose="05000000000000000000" pitchFamily="2" charset="2"/>
              <a:buChar char="§"/>
            </a:pPr>
            <a:r>
              <a:rPr lang="en-US" dirty="0">
                <a:solidFill>
                  <a:schemeClr val="tx1">
                    <a:lumMod val="75000"/>
                    <a:lumOff val="25000"/>
                  </a:schemeClr>
                </a:solidFill>
                <a:cs typeface="Arial" pitchFamily="34" charset="0"/>
              </a:rPr>
              <a:t>Must still be reasonable (2 CFR 200.404)</a:t>
            </a:r>
          </a:p>
          <a:p>
            <a:pPr lvl="1"/>
            <a:endParaRPr lang="en-US" dirty="0">
              <a:solidFill>
                <a:schemeClr val="tx1">
                  <a:lumMod val="75000"/>
                  <a:lumOff val="25000"/>
                </a:schemeClr>
              </a:solidFill>
              <a:cs typeface="Arial" pitchFamily="34" charset="0"/>
            </a:endParaRPr>
          </a:p>
          <a:p>
            <a:pPr marL="285750" indent="-285750">
              <a:buFont typeface="Wingdings" panose="05000000000000000000" pitchFamily="2" charset="2"/>
              <a:buChar char="Ø"/>
            </a:pPr>
            <a:r>
              <a:rPr lang="en-US" dirty="0">
                <a:solidFill>
                  <a:schemeClr val="accent6">
                    <a:lumMod val="50000"/>
                  </a:schemeClr>
                </a:solidFill>
                <a:cs typeface="Arial" pitchFamily="34" charset="0"/>
              </a:rPr>
              <a:t>Factor 2: Eligible COCC Expenses </a:t>
            </a:r>
          </a:p>
          <a:p>
            <a:pPr marL="800100" lvl="1" indent="-342900">
              <a:buFont typeface="Wingdings" panose="05000000000000000000" pitchFamily="2" charset="2"/>
              <a:buChar char="§"/>
            </a:pPr>
            <a:r>
              <a:rPr lang="en-US" dirty="0">
                <a:solidFill>
                  <a:schemeClr val="tx1">
                    <a:lumMod val="75000"/>
                    <a:lumOff val="25000"/>
                  </a:schemeClr>
                </a:solidFill>
                <a:cs typeface="Arial" pitchFamily="34" charset="0"/>
              </a:rPr>
              <a:t>Coronavirus-related activity</a:t>
            </a:r>
          </a:p>
          <a:p>
            <a:pPr marL="800100" lvl="1" indent="-342900">
              <a:buFont typeface="Wingdings" panose="05000000000000000000" pitchFamily="2" charset="2"/>
              <a:buChar char="§"/>
            </a:pPr>
            <a:r>
              <a:rPr lang="en-US" dirty="0">
                <a:solidFill>
                  <a:schemeClr val="tx1">
                    <a:lumMod val="75000"/>
                    <a:lumOff val="25000"/>
                  </a:schemeClr>
                </a:solidFill>
                <a:cs typeface="Arial" pitchFamily="34" charset="0"/>
              </a:rPr>
              <a:t>Enhanced COCC costs; and</a:t>
            </a:r>
          </a:p>
          <a:p>
            <a:pPr marL="800100" lvl="1" indent="-342900">
              <a:buFont typeface="Wingdings" panose="05000000000000000000" pitchFamily="2" charset="2"/>
              <a:buChar char="§"/>
            </a:pPr>
            <a:r>
              <a:rPr lang="en-US" dirty="0">
                <a:solidFill>
                  <a:schemeClr val="tx1">
                    <a:lumMod val="75000"/>
                    <a:lumOff val="25000"/>
                  </a:schemeClr>
                </a:solidFill>
                <a:cs typeface="Arial" pitchFamily="34" charset="0"/>
              </a:rPr>
              <a:t>Normal COCC costs - Where expected COCC </a:t>
            </a:r>
            <a:r>
              <a:rPr lang="en-US" b="1" dirty="0">
                <a:solidFill>
                  <a:schemeClr val="tx1">
                    <a:lumMod val="75000"/>
                    <a:lumOff val="25000"/>
                  </a:schemeClr>
                </a:solidFill>
                <a:cs typeface="Arial" pitchFamily="34" charset="0"/>
              </a:rPr>
              <a:t>fees income could not be realized because of COVID-19, the PHA can use a reasonable increase in </a:t>
            </a:r>
            <a:r>
              <a:rPr lang="en-US" dirty="0">
                <a:solidFill>
                  <a:schemeClr val="tx1">
                    <a:lumMod val="75000"/>
                    <a:lumOff val="25000"/>
                  </a:schemeClr>
                </a:solidFill>
                <a:cs typeface="Arial" pitchFamily="34" charset="0"/>
              </a:rPr>
              <a:t>its fees above the safe harbor amount to</a:t>
            </a:r>
            <a:r>
              <a:rPr lang="en-US" dirty="0"/>
              <a:t> cover expenses</a:t>
            </a:r>
          </a:p>
          <a:p>
            <a:pPr lvl="1"/>
            <a:endParaRPr lang="en-US" dirty="0"/>
          </a:p>
          <a:p>
            <a:pPr marL="342900" indent="-342900">
              <a:buFont typeface="Wingdings" panose="05000000000000000000" pitchFamily="2" charset="2"/>
              <a:buChar char="Ø"/>
            </a:pPr>
            <a:r>
              <a:rPr lang="en-US" dirty="0">
                <a:solidFill>
                  <a:schemeClr val="accent6">
                    <a:lumMod val="50000"/>
                  </a:schemeClr>
                </a:solidFill>
              </a:rPr>
              <a:t>Factor 3: Available CARES Act Funds</a:t>
            </a:r>
          </a:p>
          <a:p>
            <a:pPr marL="800100" lvl="1" indent="-342900">
              <a:buFont typeface="Wingdings" panose="05000000000000000000" pitchFamily="2" charset="2"/>
              <a:buChar char="§"/>
            </a:pPr>
            <a:r>
              <a:rPr lang="en-US" dirty="0"/>
              <a:t>Except for the CFP management fee, fees paid above the safe harbor rates must be paid from CARES Act funds</a:t>
            </a:r>
          </a:p>
          <a:p>
            <a:pPr marL="800100" lvl="1" indent="-342900">
              <a:buFont typeface="Wingdings" panose="05000000000000000000" pitchFamily="2" charset="2"/>
              <a:buChar char="§"/>
            </a:pPr>
            <a:endParaRPr lang="en-US" sz="1600" dirty="0"/>
          </a:p>
          <a:p>
            <a:pPr marL="800100" lvl="1" indent="-342900">
              <a:buFont typeface="+mj-lt"/>
              <a:buAutoNum type="arabicPeriod"/>
            </a:pPr>
            <a:endParaRPr lang="en-US" sz="1600" dirty="0">
              <a:solidFill>
                <a:schemeClr val="tx1">
                  <a:lumMod val="75000"/>
                  <a:lumOff val="25000"/>
                </a:schemeClr>
              </a:solidFill>
              <a:cs typeface="Arial" pitchFamily="34" charset="0"/>
            </a:endParaRPr>
          </a:p>
          <a:p>
            <a:pPr marL="800100" lvl="1" indent="-342900">
              <a:buFont typeface="+mj-lt"/>
              <a:buAutoNum type="arabicPeriod"/>
            </a:pPr>
            <a:endParaRPr lang="en-US" sz="1600" dirty="0">
              <a:solidFill>
                <a:schemeClr val="tx1">
                  <a:lumMod val="75000"/>
                  <a:lumOff val="25000"/>
                </a:schemeClr>
              </a:solidFill>
              <a:cs typeface="Arial" pitchFamily="34" charset="0"/>
            </a:endParaRPr>
          </a:p>
        </p:txBody>
      </p:sp>
      <p:sp>
        <p:nvSpPr>
          <p:cNvPr id="9" name="Rectangle 8">
            <a:extLst>
              <a:ext uri="{FF2B5EF4-FFF2-40B4-BE49-F238E27FC236}">
                <a16:creationId xmlns:a16="http://schemas.microsoft.com/office/drawing/2014/main" id="{8406B0B0-B8DC-472E-AB5D-7AF217F79218}"/>
              </a:ext>
            </a:extLst>
          </p:cNvPr>
          <p:cNvSpPr/>
          <p:nvPr/>
        </p:nvSpPr>
        <p:spPr>
          <a:xfrm>
            <a:off x="955040" y="6108400"/>
            <a:ext cx="10789920" cy="369332"/>
          </a:xfrm>
          <a:prstGeom prst="rect">
            <a:avLst/>
          </a:prstGeom>
        </p:spPr>
        <p:txBody>
          <a:bodyPr wrap="square">
            <a:spAutoFit/>
          </a:bodyPr>
          <a:lstStyle/>
          <a:p>
            <a:pPr lvl="0"/>
            <a:r>
              <a:rPr lang="en-US" dirty="0"/>
              <a:t>In applying these requirements, a PHA’s COCC should not be any better/worse off financially due to the pandemic</a:t>
            </a:r>
          </a:p>
        </p:txBody>
      </p:sp>
      <p:pic>
        <p:nvPicPr>
          <p:cNvPr id="17" name="Graphic 16" descr="Right pointing backhand index">
            <a:extLst>
              <a:ext uri="{FF2B5EF4-FFF2-40B4-BE49-F238E27FC236}">
                <a16:creationId xmlns:a16="http://schemas.microsoft.com/office/drawing/2014/main" id="{2A31CA5A-48C6-487D-B6A7-D774D765288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94640" y="6035417"/>
            <a:ext cx="641866" cy="641866"/>
          </a:xfrm>
          <a:prstGeom prst="rect">
            <a:avLst/>
          </a:prstGeom>
        </p:spPr>
      </p:pic>
    </p:spTree>
    <p:extLst>
      <p:ext uri="{BB962C8B-B14F-4D97-AF65-F5344CB8AC3E}">
        <p14:creationId xmlns:p14="http://schemas.microsoft.com/office/powerpoint/2010/main" val="3460795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7612263E-F514-4B9A-B6C5-B6D1AF06C498}"/>
              </a:ext>
            </a:extLst>
          </p:cNvPr>
          <p:cNvPicPr>
            <a:picLocks noChangeAspect="1"/>
          </p:cNvPicPr>
          <p:nvPr/>
        </p:nvPicPr>
        <p:blipFill>
          <a:blip r:embed="rId3"/>
          <a:stretch>
            <a:fillRect/>
          </a:stretch>
        </p:blipFill>
        <p:spPr>
          <a:xfrm>
            <a:off x="385288" y="1906810"/>
            <a:ext cx="9237434" cy="3724772"/>
          </a:xfrm>
          <a:prstGeom prst="rect">
            <a:avLst/>
          </a:prstGeom>
        </p:spPr>
      </p:pic>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dirty="0"/>
              <a:t>CARES Act Waiver for COCC Fees Above Safe Harbor Rates</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28865"/>
            <a:ext cx="4369627" cy="681376"/>
          </a:xfrm>
        </p:spPr>
        <p:txBody>
          <a:bodyPr>
            <a:normAutofit fontScale="85000" lnSpcReduction="10000"/>
          </a:bodyPr>
          <a:lstStyle/>
          <a:p>
            <a:pPr marL="0" indent="0">
              <a:lnSpc>
                <a:spcPct val="110000"/>
              </a:lnSpc>
              <a:spcBef>
                <a:spcPts val="600"/>
              </a:spcBef>
              <a:spcAft>
                <a:spcPts val="300"/>
              </a:spcAft>
              <a:buNone/>
            </a:pPr>
            <a:r>
              <a:rPr lang="en-US" u="sng" dirty="0">
                <a:solidFill>
                  <a:schemeClr val="accent6">
                    <a:lumMod val="50000"/>
                  </a:schemeClr>
                </a:solidFill>
              </a:rPr>
              <a:t>4. Can your Provide an Example?</a:t>
            </a:r>
            <a:endParaRPr lang="en-US" dirty="0">
              <a:solidFill>
                <a:schemeClr val="accent6">
                  <a:lumMod val="50000"/>
                </a:schemeClr>
              </a:solidFill>
            </a:endParaRPr>
          </a:p>
          <a:p>
            <a:pPr lvl="1">
              <a:lnSpc>
                <a:spcPct val="110000"/>
              </a:lnSpc>
              <a:spcBef>
                <a:spcPts val="600"/>
              </a:spcBef>
              <a:spcAft>
                <a:spcPts val="300"/>
              </a:spcAft>
            </a:pPr>
            <a:endParaRPr lang="en-US" dirty="0"/>
          </a:p>
          <a:p>
            <a:pPr marL="0" indent="0">
              <a:buNone/>
            </a:pPr>
            <a:endParaRPr lang="en-US" sz="2000" dirty="0"/>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62745" y="6266349"/>
            <a:ext cx="2743200" cy="365125"/>
          </a:xfrm>
        </p:spPr>
        <p:txBody>
          <a:bodyPr/>
          <a:lstStyle/>
          <a:p>
            <a:fld id="{5AC6E65E-92B5-4B18-BE66-17D27D1D6D0B}" type="slidenum">
              <a:rPr lang="en-US" smtClean="0"/>
              <a:t>8</a:t>
            </a:fld>
            <a:endParaRPr lang="en-US" dirty="0"/>
          </a:p>
        </p:txBody>
      </p:sp>
      <p:sp>
        <p:nvSpPr>
          <p:cNvPr id="8" name="TextBox 7">
            <a:extLst>
              <a:ext uri="{FF2B5EF4-FFF2-40B4-BE49-F238E27FC236}">
                <a16:creationId xmlns:a16="http://schemas.microsoft.com/office/drawing/2014/main" id="{5D5B12BD-DAAB-45E1-914C-F255C91AB956}"/>
              </a:ext>
            </a:extLst>
          </p:cNvPr>
          <p:cNvSpPr txBox="1"/>
          <p:nvPr/>
        </p:nvSpPr>
        <p:spPr>
          <a:xfrm>
            <a:off x="264160" y="5584973"/>
            <a:ext cx="6004560" cy="1169551"/>
          </a:xfrm>
          <a:prstGeom prst="rect">
            <a:avLst/>
          </a:prstGeom>
          <a:solidFill>
            <a:schemeClr val="accent1">
              <a:lumMod val="20000"/>
              <a:lumOff val="80000"/>
            </a:schemeClr>
          </a:solidFill>
          <a:ln w="12700">
            <a:solidFill>
              <a:schemeClr val="tx1"/>
            </a:solidFill>
          </a:ln>
        </p:spPr>
        <p:txBody>
          <a:bodyPr wrap="square" rtlCol="0">
            <a:spAutoFit/>
          </a:bodyPr>
          <a:lstStyle/>
          <a:p>
            <a:pPr marL="285750" indent="-285750">
              <a:buFont typeface="Arial" panose="020B0604020202020204" pitchFamily="34" charset="0"/>
              <a:buChar char="•"/>
            </a:pPr>
            <a:r>
              <a:rPr lang="en-US" sz="1400" dirty="0"/>
              <a:t>Normal monthly fee calculation as the PH management fee is earned each month</a:t>
            </a:r>
          </a:p>
          <a:p>
            <a:pPr marL="285750" indent="-285750">
              <a:buFont typeface="Arial" panose="020B0604020202020204" pitchFamily="34" charset="0"/>
              <a:buChar char="•"/>
            </a:pPr>
            <a:r>
              <a:rPr lang="en-US" sz="1400" dirty="0"/>
              <a:t>Continued to be reported as:</a:t>
            </a:r>
          </a:p>
          <a:p>
            <a:pPr marL="631825" lvl="1" indent="-174625">
              <a:buFont typeface="Wingdings" panose="05000000000000000000" pitchFamily="2" charset="2"/>
              <a:buChar char="§"/>
            </a:pPr>
            <a:r>
              <a:rPr lang="en-US" sz="1400" dirty="0"/>
              <a:t>Fee expense in each project, and </a:t>
            </a:r>
          </a:p>
          <a:p>
            <a:pPr marL="631825" lvl="1" indent="-174625">
              <a:buFont typeface="Wingdings" panose="05000000000000000000" pitchFamily="2" charset="2"/>
              <a:buChar char="§"/>
              <a:tabLst>
                <a:tab pos="914400" algn="l"/>
              </a:tabLst>
            </a:pPr>
            <a:r>
              <a:rPr lang="en-US" sz="1400" dirty="0"/>
              <a:t>Fee revenue in the COCC</a:t>
            </a:r>
          </a:p>
        </p:txBody>
      </p:sp>
      <p:sp>
        <p:nvSpPr>
          <p:cNvPr id="10" name="TextBox 9">
            <a:extLst>
              <a:ext uri="{FF2B5EF4-FFF2-40B4-BE49-F238E27FC236}">
                <a16:creationId xmlns:a16="http://schemas.microsoft.com/office/drawing/2014/main" id="{E9A1EDFB-A1B7-4252-896B-4DDF87B73894}"/>
              </a:ext>
            </a:extLst>
          </p:cNvPr>
          <p:cNvSpPr txBox="1"/>
          <p:nvPr/>
        </p:nvSpPr>
        <p:spPr>
          <a:xfrm>
            <a:off x="7808527" y="2010241"/>
            <a:ext cx="4175760" cy="2246769"/>
          </a:xfrm>
          <a:prstGeom prst="rect">
            <a:avLst/>
          </a:prstGeom>
          <a:solidFill>
            <a:schemeClr val="accent6">
              <a:lumMod val="20000"/>
              <a:lumOff val="80000"/>
            </a:schemeClr>
          </a:solidFill>
          <a:ln w="12700">
            <a:solidFill>
              <a:schemeClr val="tx1"/>
            </a:solidFill>
          </a:ln>
        </p:spPr>
        <p:txBody>
          <a:bodyPr wrap="square" rtlCol="0">
            <a:spAutoFit/>
          </a:bodyPr>
          <a:lstStyle/>
          <a:p>
            <a:pPr marL="285750" indent="-285750">
              <a:buFont typeface="Arial" panose="020B0604020202020204" pitchFamily="34" charset="0"/>
              <a:buChar char="•"/>
            </a:pPr>
            <a:r>
              <a:rPr lang="en-US" sz="1400" b="1" dirty="0"/>
              <a:t>Fee is still earned by monthly unit status each month</a:t>
            </a:r>
          </a:p>
          <a:p>
            <a:pPr marL="631825" lvl="1" indent="-174625">
              <a:buFont typeface="Wingdings" panose="05000000000000000000" pitchFamily="2" charset="2"/>
              <a:buChar char="§"/>
            </a:pPr>
            <a:r>
              <a:rPr lang="en-US" sz="1400" dirty="0"/>
              <a:t>Section 8d of Notice 2020-24: The waiver increases the fee rate </a:t>
            </a:r>
            <a:r>
              <a:rPr lang="en-US" sz="1400" u="sng" dirty="0"/>
              <a:t>but does not change how the fee is earned</a:t>
            </a:r>
          </a:p>
          <a:p>
            <a:pPr marL="285750" indent="-285750">
              <a:buFont typeface="Arial" panose="020B0604020202020204" pitchFamily="34" charset="0"/>
              <a:buChar char="•"/>
            </a:pPr>
            <a:r>
              <a:rPr lang="en-US" sz="1400" b="1" dirty="0"/>
              <a:t>Reported </a:t>
            </a:r>
          </a:p>
          <a:p>
            <a:pPr marL="631825" lvl="1" indent="-174625">
              <a:buFont typeface="Wingdings" panose="05000000000000000000" pitchFamily="2" charset="2"/>
              <a:buChar char="§"/>
            </a:pPr>
            <a:r>
              <a:rPr lang="en-US" sz="1400" dirty="0"/>
              <a:t>As a fee expense in 14.PHC</a:t>
            </a:r>
          </a:p>
          <a:p>
            <a:pPr marL="631825" lvl="1" indent="-174625">
              <a:buFont typeface="Wingdings" panose="05000000000000000000" pitchFamily="2" charset="2"/>
              <a:buChar char="§"/>
            </a:pPr>
            <a:r>
              <a:rPr lang="en-US" sz="1400" dirty="0"/>
              <a:t>As revenue in 14.CCC</a:t>
            </a:r>
          </a:p>
          <a:p>
            <a:pPr marL="631825" lvl="1" indent="-174625">
              <a:buFont typeface="Wingdings" panose="05000000000000000000" pitchFamily="2" charset="2"/>
              <a:buChar char="§"/>
            </a:pPr>
            <a:r>
              <a:rPr lang="en-US" sz="1400" dirty="0"/>
              <a:t>Eliminated at the entity wide level like any other fee transaction </a:t>
            </a:r>
          </a:p>
        </p:txBody>
      </p:sp>
      <p:sp>
        <p:nvSpPr>
          <p:cNvPr id="11" name="Rectangle: Rounded Corners 10">
            <a:extLst>
              <a:ext uri="{FF2B5EF4-FFF2-40B4-BE49-F238E27FC236}">
                <a16:creationId xmlns:a16="http://schemas.microsoft.com/office/drawing/2014/main" id="{DC80144C-36BA-4007-983D-4CC6B1779544}"/>
              </a:ext>
            </a:extLst>
          </p:cNvPr>
          <p:cNvSpPr/>
          <p:nvPr/>
        </p:nvSpPr>
        <p:spPr>
          <a:xfrm>
            <a:off x="6268720" y="4255192"/>
            <a:ext cx="944880" cy="1139767"/>
          </a:xfrm>
          <a:prstGeom prst="roundRect">
            <a:avLst/>
          </a:prstGeom>
          <a:solidFill>
            <a:schemeClr val="accent6">
              <a:lumMod val="20000"/>
              <a:lumOff val="80000"/>
              <a:alpha val="45000"/>
            </a:schemeClr>
          </a:solidFill>
          <a:ln w="158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a:extLst>
              <a:ext uri="{FF2B5EF4-FFF2-40B4-BE49-F238E27FC236}">
                <a16:creationId xmlns:a16="http://schemas.microsoft.com/office/drawing/2014/main" id="{43E123C0-721B-41E6-8053-64915395028C}"/>
              </a:ext>
            </a:extLst>
          </p:cNvPr>
          <p:cNvCxnSpPr>
            <a:cxnSpLocks/>
            <a:stCxn id="11" idx="3"/>
            <a:endCxn id="10" idx="1"/>
          </p:cNvCxnSpPr>
          <p:nvPr/>
        </p:nvCxnSpPr>
        <p:spPr>
          <a:xfrm flipV="1">
            <a:off x="7213600" y="3133626"/>
            <a:ext cx="594927" cy="1691450"/>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8" name="Rectangle: Rounded Corners 17">
            <a:extLst>
              <a:ext uri="{FF2B5EF4-FFF2-40B4-BE49-F238E27FC236}">
                <a16:creationId xmlns:a16="http://schemas.microsoft.com/office/drawing/2014/main" id="{C6303FFC-5CDC-4DF2-9FF5-B413A6525C72}"/>
              </a:ext>
            </a:extLst>
          </p:cNvPr>
          <p:cNvSpPr/>
          <p:nvPr/>
        </p:nvSpPr>
        <p:spPr>
          <a:xfrm>
            <a:off x="914400" y="5124206"/>
            <a:ext cx="4470459" cy="270754"/>
          </a:xfrm>
          <a:prstGeom prst="roundRect">
            <a:avLst/>
          </a:prstGeom>
          <a:solidFill>
            <a:schemeClr val="accent1">
              <a:lumMod val="20000"/>
              <a:lumOff val="80000"/>
              <a:alpha val="54000"/>
            </a:schemeClr>
          </a:solidFill>
          <a:ln w="1905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 name="Straight Connector 19">
            <a:extLst>
              <a:ext uri="{FF2B5EF4-FFF2-40B4-BE49-F238E27FC236}">
                <a16:creationId xmlns:a16="http://schemas.microsoft.com/office/drawing/2014/main" id="{3924612D-ED19-40A0-9133-E6D5E5A3F0F3}"/>
              </a:ext>
            </a:extLst>
          </p:cNvPr>
          <p:cNvCxnSpPr>
            <a:stCxn id="8" idx="0"/>
          </p:cNvCxnSpPr>
          <p:nvPr/>
        </p:nvCxnSpPr>
        <p:spPr>
          <a:xfrm flipV="1">
            <a:off x="3266440" y="5394961"/>
            <a:ext cx="0" cy="190012"/>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8" name="Rectangle: Rounded Corners 27">
            <a:extLst>
              <a:ext uri="{FF2B5EF4-FFF2-40B4-BE49-F238E27FC236}">
                <a16:creationId xmlns:a16="http://schemas.microsoft.com/office/drawing/2014/main" id="{848CB55B-351D-4402-9449-B91C8A646F8F}"/>
              </a:ext>
            </a:extLst>
          </p:cNvPr>
          <p:cNvSpPr/>
          <p:nvPr/>
        </p:nvSpPr>
        <p:spPr>
          <a:xfrm>
            <a:off x="6515342" y="5374274"/>
            <a:ext cx="863594" cy="245603"/>
          </a:xfrm>
          <a:prstGeom prst="roundRect">
            <a:avLst/>
          </a:prstGeom>
          <a:solidFill>
            <a:schemeClr val="accent2">
              <a:lumMod val="20000"/>
              <a:lumOff val="80000"/>
              <a:alpha val="41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2" name="Straight Connector 31">
            <a:extLst>
              <a:ext uri="{FF2B5EF4-FFF2-40B4-BE49-F238E27FC236}">
                <a16:creationId xmlns:a16="http://schemas.microsoft.com/office/drawing/2014/main" id="{E23F1F3F-477D-4371-8813-D09F699E2166}"/>
              </a:ext>
            </a:extLst>
          </p:cNvPr>
          <p:cNvCxnSpPr>
            <a:cxnSpLocks/>
          </p:cNvCxnSpPr>
          <p:nvPr/>
        </p:nvCxnSpPr>
        <p:spPr>
          <a:xfrm flipH="1" flipV="1">
            <a:off x="7101840" y="5619877"/>
            <a:ext cx="1706880" cy="563405"/>
          </a:xfrm>
          <a:prstGeom prst="line">
            <a:avLst/>
          </a:prstGeom>
          <a:ln w="127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AA0338E6-DB0C-4667-8343-44440685E385}"/>
              </a:ext>
            </a:extLst>
          </p:cNvPr>
          <p:cNvSpPr/>
          <p:nvPr/>
        </p:nvSpPr>
        <p:spPr>
          <a:xfrm>
            <a:off x="6352411" y="5721478"/>
            <a:ext cx="2435987" cy="1015663"/>
          </a:xfrm>
          <a:prstGeom prst="rect">
            <a:avLst/>
          </a:prstGeom>
          <a:solidFill>
            <a:schemeClr val="accent2">
              <a:lumMod val="20000"/>
              <a:lumOff val="80000"/>
            </a:schemeClr>
          </a:solidFill>
          <a:ln w="12700">
            <a:solidFill>
              <a:schemeClr val="tx1"/>
            </a:solidFill>
          </a:ln>
        </p:spPr>
        <p:txBody>
          <a:bodyPr wrap="square">
            <a:spAutoFit/>
          </a:bodyPr>
          <a:lstStyle/>
          <a:p>
            <a:pPr marL="171450" indent="-171450">
              <a:buFont typeface="Arial" panose="020B0604020202020204" pitchFamily="34" charset="0"/>
              <a:buChar char="•"/>
            </a:pPr>
            <a:r>
              <a:rPr lang="en-US" sz="1200" dirty="0">
                <a:latin typeface="Calibri" panose="020F0502020204030204" pitchFamily="34" charset="0"/>
                <a:ea typeface="Calibri" panose="020F0502020204030204" pitchFamily="34" charset="0"/>
                <a:cs typeface="Times New Roman" panose="02020603050405020304" pitchFamily="18" charset="0"/>
              </a:rPr>
              <a:t>Fees paid above the safe harbor rates must be for an immediate need and use</a:t>
            </a:r>
          </a:p>
          <a:p>
            <a:pPr marL="171450" indent="-171450">
              <a:buFont typeface="Arial" panose="020B0604020202020204" pitchFamily="34" charset="0"/>
              <a:buChar char="•"/>
            </a:pPr>
            <a:r>
              <a:rPr lang="en-US" sz="1200" dirty="0">
                <a:latin typeface="Calibri" panose="020F0502020204030204" pitchFamily="34" charset="0"/>
                <a:ea typeface="Calibri" panose="020F0502020204030204" pitchFamily="34" charset="0"/>
                <a:cs typeface="Times New Roman" panose="02020603050405020304" pitchFamily="18" charset="0"/>
              </a:rPr>
              <a:t>May not be comingled with reserves</a:t>
            </a:r>
          </a:p>
        </p:txBody>
      </p:sp>
      <p:pic>
        <p:nvPicPr>
          <p:cNvPr id="17" name="Picture 16">
            <a:extLst>
              <a:ext uri="{FF2B5EF4-FFF2-40B4-BE49-F238E27FC236}">
                <a16:creationId xmlns:a16="http://schemas.microsoft.com/office/drawing/2014/main" id="{12FB468A-0CAB-4833-9ACA-B16318205226}"/>
              </a:ext>
            </a:extLst>
          </p:cNvPr>
          <p:cNvPicPr>
            <a:picLocks noChangeAspect="1"/>
          </p:cNvPicPr>
          <p:nvPr/>
        </p:nvPicPr>
        <p:blipFill>
          <a:blip r:embed="rId5"/>
          <a:stretch>
            <a:fillRect/>
          </a:stretch>
        </p:blipFill>
        <p:spPr>
          <a:xfrm>
            <a:off x="8865532" y="5723752"/>
            <a:ext cx="2762250" cy="971550"/>
          </a:xfrm>
          <a:prstGeom prst="rect">
            <a:avLst/>
          </a:prstGeom>
        </p:spPr>
      </p:pic>
    </p:spTree>
    <p:extLst>
      <p:ext uri="{BB962C8B-B14F-4D97-AF65-F5344CB8AC3E}">
        <p14:creationId xmlns:p14="http://schemas.microsoft.com/office/powerpoint/2010/main" val="695224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dirty="0"/>
              <a:t>CARES Act Waiver for COCC Fees Above Safe Harbor Rates</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172555" y="1300584"/>
            <a:ext cx="11907685" cy="681376"/>
          </a:xfrm>
        </p:spPr>
        <p:txBody>
          <a:bodyPr>
            <a:normAutofit fontScale="77500" lnSpcReduction="20000"/>
          </a:bodyPr>
          <a:lstStyle/>
          <a:p>
            <a:pPr marL="0" indent="0">
              <a:lnSpc>
                <a:spcPct val="110000"/>
              </a:lnSpc>
              <a:spcBef>
                <a:spcPts val="600"/>
              </a:spcBef>
              <a:spcAft>
                <a:spcPts val="300"/>
              </a:spcAft>
              <a:buNone/>
            </a:pPr>
            <a:r>
              <a:rPr lang="en-US" u="sng" dirty="0">
                <a:solidFill>
                  <a:schemeClr val="accent6">
                    <a:lumMod val="50000"/>
                  </a:schemeClr>
                </a:solidFill>
              </a:rPr>
              <a:t>5. Can you Summarize the Requirements Around COCC Fees Above the Safe Harbor Rates Waiver?</a:t>
            </a:r>
            <a:endParaRPr lang="en-US" dirty="0">
              <a:solidFill>
                <a:schemeClr val="accent6">
                  <a:lumMod val="50000"/>
                </a:schemeClr>
              </a:solidFill>
            </a:endParaRPr>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9</a:t>
            </a:fld>
            <a:endParaRPr lang="en-US" dirty="0"/>
          </a:p>
        </p:txBody>
      </p:sp>
      <p:graphicFrame>
        <p:nvGraphicFramePr>
          <p:cNvPr id="8" name="Table 7">
            <a:extLst>
              <a:ext uri="{FF2B5EF4-FFF2-40B4-BE49-F238E27FC236}">
                <a16:creationId xmlns:a16="http://schemas.microsoft.com/office/drawing/2014/main" id="{C01D3127-929B-4720-8E74-BA17751A00BE}"/>
              </a:ext>
            </a:extLst>
          </p:cNvPr>
          <p:cNvGraphicFramePr>
            <a:graphicFrameLocks noGrp="1"/>
          </p:cNvGraphicFramePr>
          <p:nvPr>
            <p:extLst>
              <p:ext uri="{D42A27DB-BD31-4B8C-83A1-F6EECF244321}">
                <p14:modId xmlns:p14="http://schemas.microsoft.com/office/powerpoint/2010/main" val="3128116645"/>
              </p:ext>
            </p:extLst>
          </p:nvPr>
        </p:nvGraphicFramePr>
        <p:xfrm>
          <a:off x="264160" y="1739078"/>
          <a:ext cx="11582400" cy="4970173"/>
        </p:xfrm>
        <a:graphic>
          <a:graphicData uri="http://schemas.openxmlformats.org/drawingml/2006/table">
            <a:tbl>
              <a:tblPr firstRow="1" bandRow="1">
                <a:tableStyleId>{2A488322-F2BA-4B5B-9748-0D474271808F}</a:tableStyleId>
              </a:tblPr>
              <a:tblGrid>
                <a:gridCol w="5791200">
                  <a:extLst>
                    <a:ext uri="{9D8B030D-6E8A-4147-A177-3AD203B41FA5}">
                      <a16:colId xmlns:a16="http://schemas.microsoft.com/office/drawing/2014/main" val="564835185"/>
                    </a:ext>
                  </a:extLst>
                </a:gridCol>
                <a:gridCol w="5791200">
                  <a:extLst>
                    <a:ext uri="{9D8B030D-6E8A-4147-A177-3AD203B41FA5}">
                      <a16:colId xmlns:a16="http://schemas.microsoft.com/office/drawing/2014/main" val="3280169111"/>
                    </a:ext>
                  </a:extLst>
                </a:gridCol>
              </a:tblGrid>
              <a:tr h="367693">
                <a:tc gridSpan="2">
                  <a:txBody>
                    <a:bodyPr/>
                    <a:lstStyle/>
                    <a:p>
                      <a:pPr algn="ctr"/>
                      <a:r>
                        <a:rPr lang="en-US" sz="1800" dirty="0"/>
                        <a:t>CARES Act Funding Requirements Apply</a:t>
                      </a:r>
                    </a:p>
                  </a:txBody>
                  <a:tcPr>
                    <a:solidFill>
                      <a:schemeClr val="accent6">
                        <a:lumMod val="75000"/>
                      </a:schemeClr>
                    </a:solidFill>
                  </a:tcPr>
                </a:tc>
                <a:tc hMerge="1">
                  <a:txBody>
                    <a:bodyPr/>
                    <a:lstStyle/>
                    <a:p>
                      <a:pPr algn="ctr"/>
                      <a:endParaRPr lang="en-US" sz="1800" dirty="0"/>
                    </a:p>
                  </a:txBody>
                  <a:tcPr>
                    <a:solidFill>
                      <a:schemeClr val="accent6">
                        <a:lumMod val="75000"/>
                      </a:schemeClr>
                    </a:solidFill>
                  </a:tcPr>
                </a:tc>
                <a:extLst>
                  <a:ext uri="{0D108BD9-81ED-4DB2-BD59-A6C34878D82A}">
                    <a16:rowId xmlns:a16="http://schemas.microsoft.com/office/drawing/2014/main" val="3349430981"/>
                  </a:ext>
                </a:extLst>
              </a:tr>
              <a:tr h="365760">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600" dirty="0"/>
                        <a:t>Fees paid above the safe harbor rates:</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600" dirty="0"/>
                        <a:t>Fees paid above the safe harbor rates must be for an immediate need and use (think Treasury rule)</a:t>
                      </a:r>
                    </a:p>
                  </a:txBody>
                  <a:tcPr/>
                </a:tc>
                <a:extLst>
                  <a:ext uri="{0D108BD9-81ED-4DB2-BD59-A6C34878D82A}">
                    <a16:rowId xmlns:a16="http://schemas.microsoft.com/office/drawing/2014/main" val="826182955"/>
                  </a:ext>
                </a:extLst>
              </a:tr>
              <a:tr h="575784">
                <a:tc>
                  <a:txBody>
                    <a:bodyPr/>
                    <a:lstStyle/>
                    <a:p>
                      <a:pPr marL="631825" lvl="1" indent="-174625" algn="l">
                        <a:buFont typeface="Wingdings" panose="05000000000000000000" pitchFamily="2" charset="2"/>
                        <a:buChar char="§"/>
                      </a:pPr>
                      <a:r>
                        <a:rPr lang="en-US" sz="1600" dirty="0"/>
                        <a:t>Remain CARES Act funds</a:t>
                      </a:r>
                    </a:p>
                  </a:txBody>
                  <a:tcPr/>
                </a:tc>
                <a:tc>
                  <a:txBody>
                    <a:bodyPr/>
                    <a:lstStyle/>
                    <a:p>
                      <a:pPr marL="631825" marR="0" lvl="1" indent="-174625"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600" dirty="0"/>
                        <a:t>Fees paid above the safe harbor rates may not be included in / comingled with reserves </a:t>
                      </a:r>
                    </a:p>
                  </a:txBody>
                  <a:tcPr/>
                </a:tc>
                <a:extLst>
                  <a:ext uri="{0D108BD9-81ED-4DB2-BD59-A6C34878D82A}">
                    <a16:rowId xmlns:a16="http://schemas.microsoft.com/office/drawing/2014/main" val="2323540224"/>
                  </a:ext>
                </a:extLst>
              </a:tr>
              <a:tr h="640080">
                <a:tc>
                  <a:txBody>
                    <a:bodyPr/>
                    <a:lstStyle/>
                    <a:p>
                      <a:pPr marL="631825" marR="0" lvl="1" indent="-174625"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600" dirty="0"/>
                        <a:t>Must comply with cost reasonableness standards found at 2 CFR 200.404</a:t>
                      </a:r>
                    </a:p>
                  </a:txBody>
                  <a:tcPr/>
                </a:tc>
                <a:tc>
                  <a:txBody>
                    <a:bodyPr/>
                    <a:lstStyle/>
                    <a:p>
                      <a:pPr marL="631825" marR="0" lvl="1" indent="-174625"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600" dirty="0"/>
                        <a:t>Fees paid above the safe harbor rates must be returned to HUD if not used</a:t>
                      </a:r>
                    </a:p>
                  </a:txBody>
                  <a:tcPr/>
                </a:tc>
                <a:extLst>
                  <a:ext uri="{0D108BD9-81ED-4DB2-BD59-A6C34878D82A}">
                    <a16:rowId xmlns:a16="http://schemas.microsoft.com/office/drawing/2014/main" val="1264739359"/>
                  </a:ext>
                </a:extLst>
              </a:tr>
              <a:tr h="534935">
                <a:tc>
                  <a:txBody>
                    <a:bodyPr/>
                    <a:lstStyle/>
                    <a:p>
                      <a:pPr marL="631825" lvl="1" indent="-174625">
                        <a:buFont typeface="Wingdings" panose="05000000000000000000" pitchFamily="2" charset="2"/>
                        <a:buChar char="§"/>
                      </a:pPr>
                      <a:r>
                        <a:rPr lang="en-US" sz="1600" dirty="0"/>
                        <a:t>Shall not exceed the safe harbors by more than 50 percent</a:t>
                      </a:r>
                    </a:p>
                  </a:txBody>
                  <a:tcPr/>
                </a:tc>
                <a:tc>
                  <a:txBody>
                    <a:bodyPr/>
                    <a:lstStyle/>
                    <a:p>
                      <a:pPr marL="285750" lvl="0" indent="-285750" algn="l">
                        <a:buFont typeface="Wingdings" panose="05000000000000000000" pitchFamily="2" charset="2"/>
                        <a:buChar char="ü"/>
                      </a:pPr>
                      <a:r>
                        <a:rPr lang="en-US" sz="1600" dirty="0"/>
                        <a:t>Fees paid above the safe harbor rates must be tracked and accounted for separately </a:t>
                      </a:r>
                    </a:p>
                  </a:txBody>
                  <a:tcPr/>
                </a:tc>
                <a:extLst>
                  <a:ext uri="{0D108BD9-81ED-4DB2-BD59-A6C34878D82A}">
                    <a16:rowId xmlns:a16="http://schemas.microsoft.com/office/drawing/2014/main" val="1186092725"/>
                  </a:ext>
                </a:extLst>
              </a:tr>
              <a:tr h="547724">
                <a:tc>
                  <a:txBody>
                    <a:bodyPr/>
                    <a:lstStyle/>
                    <a:p>
                      <a:pPr marL="285750" indent="-285750">
                        <a:buFont typeface="Wingdings" panose="05000000000000000000" pitchFamily="2" charset="2"/>
                        <a:buChar char="ü"/>
                      </a:pPr>
                      <a:r>
                        <a:rPr lang="en-US" sz="1600" dirty="0"/>
                        <a:t>The waiver increases the fee rate but does not change how the fee is earned. </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600" dirty="0"/>
                        <a:t>The authority to use this provision starts on March 27, 2020 and currently ends on 12/31/2021</a:t>
                      </a:r>
                    </a:p>
                  </a:txBody>
                  <a:tcPr/>
                </a:tc>
                <a:extLst>
                  <a:ext uri="{0D108BD9-81ED-4DB2-BD59-A6C34878D82A}">
                    <a16:rowId xmlns:a16="http://schemas.microsoft.com/office/drawing/2014/main" val="3146202114"/>
                  </a:ext>
                </a:extLst>
              </a:tr>
              <a:tr h="519096">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1600" dirty="0"/>
                        <a:t>Except for the CFP management fee, fees paid above the safe harbor rates must be paid from CARES Act funds</a:t>
                      </a:r>
                    </a:p>
                  </a:txBody>
                  <a:tcPr/>
                </a:tc>
                <a:tc>
                  <a:txBody>
                    <a:bodyPr/>
                    <a:lstStyle/>
                    <a:p>
                      <a:pPr marL="631825" marR="0" lvl="1" indent="-174625"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600" dirty="0"/>
                        <a:t>PHAs may retroactively apply this authority for COCC expenses incurred on or after March 27, 2020</a:t>
                      </a:r>
                    </a:p>
                  </a:txBody>
                  <a:tcPr/>
                </a:tc>
                <a:extLst>
                  <a:ext uri="{0D108BD9-81ED-4DB2-BD59-A6C34878D82A}">
                    <a16:rowId xmlns:a16="http://schemas.microsoft.com/office/drawing/2014/main" val="2561058965"/>
                  </a:ext>
                </a:extLst>
              </a:tr>
              <a:tr h="640080">
                <a:tc gridSpan="2">
                  <a:txBody>
                    <a:bodyPr/>
                    <a:lstStyle/>
                    <a:p>
                      <a:pPr marL="285750" indent="-285750">
                        <a:buFont typeface="Wingdings" panose="05000000000000000000" pitchFamily="2" charset="2"/>
                        <a:buChar char="ü"/>
                      </a:pPr>
                      <a:r>
                        <a:rPr lang="en-US" sz="1600" dirty="0"/>
                        <a:t>CARES Act Funds transferred to the COCC:</a:t>
                      </a:r>
                      <a:endParaRPr lang="en-US" sz="1600" strike="sngStrike" dirty="0">
                        <a:highlight>
                          <a:srgbClr val="FFFF00"/>
                        </a:highlight>
                      </a:endParaRPr>
                    </a:p>
                    <a:p>
                      <a:pPr marL="687388" lvl="1" indent="-230188" defTabSz="914400">
                        <a:buFont typeface="+mj-lt"/>
                        <a:buAutoNum type="arabicPeriod"/>
                      </a:pPr>
                      <a:r>
                        <a:rPr lang="en-US" sz="1600" dirty="0"/>
                        <a:t>Must be used for COCC COVID-19 related costs, or</a:t>
                      </a:r>
                    </a:p>
                    <a:p>
                      <a:pPr marL="687388" lvl="1" indent="-230188">
                        <a:buFont typeface="+mj-lt"/>
                        <a:buAutoNum type="arabicPeriod"/>
                      </a:pPr>
                      <a:r>
                        <a:rPr lang="en-US" sz="1600" dirty="0"/>
                        <a:t>To cover incremental higher operational costs of the COCC due to COVID-19 , or</a:t>
                      </a:r>
                    </a:p>
                    <a:p>
                      <a:pPr marL="687388" lvl="1" indent="-230188">
                        <a:buFont typeface="+mj-lt"/>
                        <a:buAutoNum type="arabicPeriod"/>
                      </a:pPr>
                      <a:r>
                        <a:rPr lang="en-US" sz="1600" dirty="0"/>
                        <a:t>To cover normal costs where the expected fee income is less due to COVID-19 </a:t>
                      </a:r>
                    </a:p>
                  </a:txBody>
                  <a:tcPr/>
                </a:tc>
                <a:tc hMerge="1">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sz="1800" dirty="0"/>
                    </a:p>
                  </a:txBody>
                  <a:tcPr/>
                </a:tc>
                <a:extLst>
                  <a:ext uri="{0D108BD9-81ED-4DB2-BD59-A6C34878D82A}">
                    <a16:rowId xmlns:a16="http://schemas.microsoft.com/office/drawing/2014/main" val="3782123466"/>
                  </a:ext>
                </a:extLst>
              </a:tr>
            </a:tbl>
          </a:graphicData>
        </a:graphic>
      </p:graphicFrame>
    </p:spTree>
    <p:extLst>
      <p:ext uri="{BB962C8B-B14F-4D97-AF65-F5344CB8AC3E}">
        <p14:creationId xmlns:p14="http://schemas.microsoft.com/office/powerpoint/2010/main" val="3545923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750983b6-60eb-446f-a2fd-b09d080777e3">
      <UserInfo>
        <DisplayName>Durham, Steven R</DisplayName>
        <AccountId>22</AccountId>
        <AccountType/>
      </UserInfo>
      <UserInfo>
        <DisplayName>Thomas, Todd C</DisplayName>
        <AccountId>23</AccountId>
        <AccountType/>
      </UserInfo>
      <UserInfo>
        <DisplayName>Shepherd, Monica C</DisplayName>
        <AccountId>24</AccountId>
        <AccountType/>
      </UserInfo>
      <UserInfo>
        <DisplayName>Jones, Ryan E</DisplayName>
        <AccountId>14</AccountId>
        <AccountType/>
      </UserInfo>
      <UserInfo>
        <DisplayName>Radosevich, Tara J</DisplayName>
        <AccountId>25</AccountId>
        <AccountType/>
      </UserInfo>
      <UserInfo>
        <DisplayName>Bilka, Nicholas J</DisplayName>
        <AccountId>26</AccountId>
        <AccountType/>
      </UserInfo>
      <UserInfo>
        <DisplayName>Garcia, Danielle D</DisplayName>
        <AccountId>27</AccountId>
        <AccountType/>
      </UserInfo>
      <UserInfo>
        <DisplayName>Primeaux, Becky L</DisplayName>
        <AccountId>16</AccountId>
        <AccountType/>
      </UserInfo>
      <UserInfo>
        <DisplayName>Dennis, Michael S</DisplayName>
        <AccountId>28</AccountId>
        <AccountType/>
      </UserInfo>
      <UserInfo>
        <DisplayName>Ray, Kymian D</DisplayName>
        <AccountId>29</AccountId>
        <AccountType/>
      </UserInfo>
      <UserInfo>
        <DisplayName>Matthews, Ryan M</DisplayName>
        <AccountId>30</AccountId>
        <AccountType/>
      </UserInfo>
      <UserInfo>
        <DisplayName>Horn, Robyn R</DisplayName>
        <AccountId>31</AccountId>
        <AccountType/>
      </UserInfo>
      <UserInfo>
        <DisplayName>Minish, Neill L</DisplayName>
        <AccountId>32</AccountId>
        <AccountType/>
      </UserInfo>
      <UserInfo>
        <DisplayName>Hashim, Kyleen M</DisplayName>
        <AccountId>33</AccountId>
        <AccountType/>
      </UserInfo>
      <UserInfo>
        <DisplayName>Atallah, Jad K</DisplayName>
        <AccountId>34</AccountId>
        <AccountType/>
      </UserInfo>
      <UserInfo>
        <DisplayName>Zolkowski, Nicholas C</DisplayName>
        <AccountId>35</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A2A00A75FB2BD469FC5BABC27835FFD" ma:contentTypeVersion="12" ma:contentTypeDescription="Create a new document." ma:contentTypeScope="" ma:versionID="f81a635dfd8490a5da20d2c4fbceee5e">
  <xsd:schema xmlns:xsd="http://www.w3.org/2001/XMLSchema" xmlns:xs="http://www.w3.org/2001/XMLSchema" xmlns:p="http://schemas.microsoft.com/office/2006/metadata/properties" xmlns:ns3="c6d93d11-28f8-4e6d-ae4f-5893c68de00b" xmlns:ns4="750983b6-60eb-446f-a2fd-b09d080777e3" targetNamespace="http://schemas.microsoft.com/office/2006/metadata/properties" ma:root="true" ma:fieldsID="1e5c49bcd7963a17e73cb4d38eab090b" ns3:_="" ns4:_="">
    <xsd:import namespace="c6d93d11-28f8-4e6d-ae4f-5893c68de00b"/>
    <xsd:import namespace="750983b6-60eb-446f-a2fd-b09d080777e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d93d11-28f8-4e6d-ae4f-5893c68de0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50983b6-60eb-446f-a2fd-b09d080777e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BC24AB-4B81-4992-93DA-9506CD9EC569}">
  <ds:schemaRefs>
    <ds:schemaRef ds:uri="http://schemas.microsoft.com/sharepoint/v3/contenttype/forms"/>
  </ds:schemaRefs>
</ds:datastoreItem>
</file>

<file path=customXml/itemProps2.xml><?xml version="1.0" encoding="utf-8"?>
<ds:datastoreItem xmlns:ds="http://schemas.openxmlformats.org/officeDocument/2006/customXml" ds:itemID="{5F89DDCF-6742-41B7-8F92-C11396C35B98}">
  <ds:schemaRefs>
    <ds:schemaRef ds:uri="http://schemas.microsoft.com/office/2006/documentManagement/types"/>
    <ds:schemaRef ds:uri="http://purl.org/dc/elements/1.1/"/>
    <ds:schemaRef ds:uri="http://schemas.microsoft.com/office/2006/metadata/properties"/>
    <ds:schemaRef ds:uri="750983b6-60eb-446f-a2fd-b09d080777e3"/>
    <ds:schemaRef ds:uri="http://purl.org/dc/terms/"/>
    <ds:schemaRef ds:uri="http://purl.org/dc/dcmitype/"/>
    <ds:schemaRef ds:uri="http://schemas.microsoft.com/office/infopath/2007/PartnerControls"/>
    <ds:schemaRef ds:uri="http://schemas.openxmlformats.org/package/2006/metadata/core-properties"/>
    <ds:schemaRef ds:uri="c6d93d11-28f8-4e6d-ae4f-5893c68de00b"/>
    <ds:schemaRef ds:uri="http://www.w3.org/XML/1998/namespace"/>
  </ds:schemaRefs>
</ds:datastoreItem>
</file>

<file path=customXml/itemProps3.xml><?xml version="1.0" encoding="utf-8"?>
<ds:datastoreItem xmlns:ds="http://schemas.openxmlformats.org/officeDocument/2006/customXml" ds:itemID="{E0C9F559-5DCE-45AF-924B-790DD879C3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d93d11-28f8-4e6d-ae4f-5893c68de00b"/>
    <ds:schemaRef ds:uri="750983b6-60eb-446f-a2fd-b09d080777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1916</TotalTime>
  <Words>3259</Words>
  <Application>Microsoft Office PowerPoint</Application>
  <PresentationFormat>Widescreen</PresentationFormat>
  <Paragraphs>320</Paragraphs>
  <Slides>28</Slides>
  <Notes>28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Calibri Light</vt:lpstr>
      <vt:lpstr>Segoe UI Symbol</vt:lpstr>
      <vt:lpstr>Symbol</vt:lpstr>
      <vt:lpstr>Times New Roman</vt:lpstr>
      <vt:lpstr>Wingdings</vt:lpstr>
      <vt:lpstr>Office Theme</vt:lpstr>
      <vt:lpstr>CARES Act Reporting-Part 2 Central Office Cost Center(COCC) and Financial Data Schedule (FDS) Reporting  October 1, 2020</vt:lpstr>
      <vt:lpstr>CARES Act Reporting – Part 2  Introduction &amp; Agenda</vt:lpstr>
      <vt:lpstr>CARES Act Reporting – Part 2</vt:lpstr>
      <vt:lpstr>Central Office Cost Center (COCC): CARES Act Waiver for COCC Fees Above Safe Harbor Rates</vt:lpstr>
      <vt:lpstr>CARES Act Waiver for COCC Fees Above Safe Harbor Rates</vt:lpstr>
      <vt:lpstr>CARES Act Waiver for COCC Fees Above Safe Harbor Rates</vt:lpstr>
      <vt:lpstr>CARES Act Waiver for COCC Fees Above Safe Harbor Rates</vt:lpstr>
      <vt:lpstr>CARES Act Waiver for COCC Fees Above Safe Harbor Rates</vt:lpstr>
      <vt:lpstr>CARES Act Waiver for COCC Fees Above Safe Harbor Rates</vt:lpstr>
      <vt:lpstr>CARES Act Waiver for COCC Fees Above Safe Harbor Rates</vt:lpstr>
      <vt:lpstr>FDS Reporting Examples</vt:lpstr>
      <vt:lpstr>Reporting Operating Expenses Paid from CARES Act Funding</vt:lpstr>
      <vt:lpstr>Reporting of COVID-19 Costs Paid from CARES Act Funding</vt:lpstr>
      <vt:lpstr>Reporting of COVID-19 Costs Paid from Non-CARES Act Funding</vt:lpstr>
      <vt:lpstr>Reporting Purchased of Capital Assets with CARES Act Funding</vt:lpstr>
      <vt:lpstr>PowerPoint Presentation</vt:lpstr>
      <vt:lpstr>PowerPoint Presentation</vt:lpstr>
      <vt:lpstr>PowerPoint Presentation</vt:lpstr>
      <vt:lpstr>Quarterly Reporting Requirements</vt:lpstr>
      <vt:lpstr>October Quarterly Reporting </vt:lpstr>
      <vt:lpstr>Quarterly Reporting  $150,000 Threshold</vt:lpstr>
      <vt:lpstr>Multiple Awards &amp;  Quarterly Reporting </vt:lpstr>
      <vt:lpstr>HCV Program – CARES Act Questions</vt:lpstr>
      <vt:lpstr>Interest Earned</vt:lpstr>
      <vt:lpstr>Interest Earned</vt:lpstr>
      <vt:lpstr>CARES Act Reporting - Other</vt:lpstr>
      <vt:lpstr>CARES Act Reporting - Other</vt:lpstr>
      <vt:lpstr>Questions and 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PIH Managers Call: Covid-19   March 19, 2020</dc:title>
  <dc:creator>Tremayne</dc:creator>
  <cp:lastModifiedBy>Kennedy, Rachel E</cp:lastModifiedBy>
  <cp:revision>162</cp:revision>
  <cp:lastPrinted>2020-09-30T14:14:49Z</cp:lastPrinted>
  <dcterms:created xsi:type="dcterms:W3CDTF">2020-03-18T18:19:36Z</dcterms:created>
  <dcterms:modified xsi:type="dcterms:W3CDTF">2020-10-07T14:40:19Z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0x0101001A2A00A75FB2BD469FC5BABC27835FFD</vt:lpwstr>
  </property>
</Properties>
</file>