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sldIdLst>
    <p:sldId id="260" r:id="rId5"/>
    <p:sldId id="326" r:id="rId6"/>
    <p:sldId id="329" r:id="rId7"/>
    <p:sldId id="330" r:id="rId8"/>
    <p:sldId id="331" r:id="rId9"/>
    <p:sldId id="332" r:id="rId10"/>
    <p:sldId id="336" r:id="rId11"/>
    <p:sldId id="337" r:id="rId12"/>
    <p:sldId id="339" r:id="rId13"/>
    <p:sldId id="338" r:id="rId14"/>
    <p:sldId id="333" r:id="rId15"/>
    <p:sldId id="340" r:id="rId16"/>
    <p:sldId id="348" r:id="rId17"/>
    <p:sldId id="335" r:id="rId18"/>
    <p:sldId id="341" r:id="rId19"/>
    <p:sldId id="350" r:id="rId20"/>
    <p:sldId id="349" r:id="rId21"/>
    <p:sldId id="343" r:id="rId22"/>
    <p:sldId id="344" r:id="rId23"/>
    <p:sldId id="345" r:id="rId24"/>
    <p:sldId id="346" r:id="rId25"/>
    <p:sldId id="34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son, Krisa M" initials="JKM" lastIdx="2" clrIdx="0">
    <p:extLst>
      <p:ext uri="{19B8F6BF-5375-455C-9EA6-DF929625EA0E}">
        <p15:presenceInfo xmlns:p15="http://schemas.microsoft.com/office/powerpoint/2012/main" userId="S::Krisa.M.Johnson@hud.gov::3caf7516-24d9-4d80-af58-42c27a7413a8" providerId="AD"/>
      </p:ext>
    </p:extLst>
  </p:cmAuthor>
  <p:cmAuthor id="2" name="Glass, Jeffery B" initials="GJB" lastIdx="4" clrIdx="1">
    <p:extLst>
      <p:ext uri="{19B8F6BF-5375-455C-9EA6-DF929625EA0E}">
        <p15:presenceInfo xmlns:p15="http://schemas.microsoft.com/office/powerpoint/2012/main" userId="S::Jeffery.B.Glass@hud.gov::c37c2cac-adaa-4821-bbf3-fc11202663c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47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3BB593-A09C-443F-81A5-0913440A3FB5}" v="120" dt="2020-06-03T14:12:26.7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40" autoAdjust="0"/>
    <p:restoredTop sz="57344" autoAdjust="0"/>
  </p:normalViewPr>
  <p:slideViewPr>
    <p:cSldViewPr snapToGrid="0">
      <p:cViewPr varScale="1">
        <p:scale>
          <a:sx n="38" d="100"/>
          <a:sy n="38" d="100"/>
        </p:scale>
        <p:origin x="1864" y="40"/>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02T18:55:46.580" idx="1">
    <p:pos x="10" y="10"/>
    <p:text>elaborate on differnce between the two</p:text>
    <p:extLst>
      <p:ext uri="{C676402C-5697-4E1C-873F-D02D1690AC5C}">
        <p15:threadingInfo xmlns:p15="http://schemas.microsoft.com/office/powerpoint/2012/main" timeZoneBias="240"/>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4CC905-8E9D-4AA4-958B-16F76E84EEF5}" type="datetimeFigureOut">
              <a:rPr lang="en-US"/>
              <a:t>6/4/2020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AD44C6-9155-4EB7-9FA0-094289D07EE9}" type="slidenum">
              <a:rPr lang="en-US"/>
              <a:t>‹#›</a:t>
            </a:fld>
            <a:endParaRPr lang="en-US" dirty="0"/>
          </a:p>
        </p:txBody>
      </p:sp>
    </p:spTree>
    <p:extLst>
      <p:ext uri="{BB962C8B-B14F-4D97-AF65-F5344CB8AC3E}">
        <p14:creationId xmlns:p14="http://schemas.microsoft.com/office/powerpoint/2010/main" val="2403842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a:t>
            </a:fld>
            <a:endParaRPr lang="en-US" dirty="0"/>
          </a:p>
        </p:txBody>
      </p:sp>
    </p:spTree>
    <p:extLst>
      <p:ext uri="{BB962C8B-B14F-4D97-AF65-F5344CB8AC3E}">
        <p14:creationId xmlns:p14="http://schemas.microsoft.com/office/powerpoint/2010/main" val="33652017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pPr marL="0" indent="0">
              <a:buNone/>
            </a:pPr>
            <a:r>
              <a:rPr lang="en-US" b="1" dirty="0"/>
              <a:t>Two months after initial default (Nov. 2017), Loss mitigation efforts for John Doe resulted in a $5K Partial Claim or Lost Mitigation Advance to lender. </a:t>
            </a:r>
          </a:p>
          <a:p>
            <a:pPr marL="0" indent="0">
              <a:buNone/>
            </a:pPr>
            <a:endParaRPr lang="en-US" b="1" dirty="0"/>
          </a:p>
          <a:p>
            <a:pPr marL="0" indent="0">
              <a:buNone/>
            </a:pPr>
            <a:r>
              <a:rPr lang="en-US" b="1" dirty="0"/>
              <a:t>The COVID-19 Loss Mitigation Advance does not exceed the Available Loss Mitigation Advance Remaining. The Available Loss Mitigation Advance Remaining is established using the formula shown here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a:p>
            <a:endParaRPr lang="en-US" dirty="0"/>
          </a:p>
          <a:p>
            <a:endParaRPr lang="en-US" dirty="0"/>
          </a:p>
          <a:p>
            <a:r>
              <a:rPr lang="en-US" b="1" dirty="0"/>
              <a:t>The Available Loss Mitigation Advance Remaining is the maximum allowable advance authorized under the COVID-19 Loss Mitigation Advance. </a:t>
            </a:r>
          </a:p>
          <a:p>
            <a:endParaRPr lang="en-US" b="1" dirty="0"/>
          </a:p>
          <a:p>
            <a:r>
              <a:rPr lang="en-US" b="1" dirty="0"/>
              <a:t>The borrower receives only one COVID-19 National Emergency Loss Mitigation Advance for the purpose of a COVID-19 National Emergency initial and extended Forbearance. </a:t>
            </a:r>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10</a:t>
            </a:fld>
            <a:endParaRPr lang="en-US" dirty="0"/>
          </a:p>
        </p:txBody>
      </p:sp>
    </p:spTree>
    <p:extLst>
      <p:ext uri="{BB962C8B-B14F-4D97-AF65-F5344CB8AC3E}">
        <p14:creationId xmlns:p14="http://schemas.microsoft.com/office/powerpoint/2010/main" val="25441007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1.   The Documents for the Section 184 Loss Mitigation Advance,   a Promissory Note and Mortgage/Deed of Trust must include the following requirements:</a:t>
            </a:r>
          </a:p>
          <a:p>
            <a:pPr marL="228600" indent="-228600">
              <a:buAutoNum type="arabicPeriod"/>
            </a:pPr>
            <a:r>
              <a:rPr lang="en-US" dirty="0"/>
              <a:t>Full case # </a:t>
            </a:r>
          </a:p>
          <a:p>
            <a:pPr marL="228600" indent="-228600">
              <a:buAutoNum type="arabicPeriod"/>
            </a:pPr>
            <a:r>
              <a:rPr lang="en-US" dirty="0"/>
              <a:t>Any required amendments</a:t>
            </a:r>
          </a:p>
          <a:p>
            <a:pPr marL="228600" indent="-228600">
              <a:buAutoNum type="arabicPeriod"/>
            </a:pPr>
            <a:r>
              <a:rPr lang="en-US" dirty="0"/>
              <a:t>Note executed by borrower in favor of the Secretary</a:t>
            </a:r>
          </a:p>
          <a:p>
            <a:pPr marL="228600" indent="-228600">
              <a:buAutoNum type="arabicPeriod"/>
            </a:pPr>
            <a:r>
              <a:rPr lang="en-US" dirty="0"/>
              <a:t>Mortgage executed by the borrower</a:t>
            </a:r>
          </a:p>
          <a:p>
            <a:pPr marL="228600" indent="-228600">
              <a:buAutoNum type="arabicPeriod"/>
            </a:pPr>
            <a:r>
              <a:rPr lang="en-US" dirty="0"/>
              <a:t>Mortgage submitted to county recorder, BIA, Regional or Tribal Land Title Recording Office – for recordation withing 5 days of borrower’s signature</a:t>
            </a:r>
          </a:p>
          <a:p>
            <a:pPr marL="228600" indent="-228600">
              <a:buAutoNum type="arabicPeriod"/>
            </a:pPr>
            <a:r>
              <a:rPr lang="en-US" dirty="0"/>
              <a:t>Model COVID-19 National Emergency Forbearance Loss Mitigation Promissory Note and Subordinate Mortgage/Deed of Trust  documents will be posted on Code Talk</a:t>
            </a:r>
          </a:p>
        </p:txBody>
      </p:sp>
      <p:sp>
        <p:nvSpPr>
          <p:cNvPr id="4" name="Slide Number Placeholder 3"/>
          <p:cNvSpPr>
            <a:spLocks noGrp="1"/>
          </p:cNvSpPr>
          <p:nvPr>
            <p:ph type="sldNum" sz="quarter" idx="5"/>
          </p:nvPr>
        </p:nvSpPr>
        <p:spPr/>
        <p:txBody>
          <a:bodyPr/>
          <a:lstStyle/>
          <a:p>
            <a:fld id="{D5AD44C6-9155-4EB7-9FA0-094289D07EE9}" type="slidenum">
              <a:rPr lang="en-US" smtClean="0"/>
              <a:t>11</a:t>
            </a:fld>
            <a:endParaRPr lang="en-US" dirty="0"/>
          </a:p>
        </p:txBody>
      </p:sp>
    </p:spTree>
    <p:extLst>
      <p:ext uri="{BB962C8B-B14F-4D97-AF65-F5344CB8AC3E}">
        <p14:creationId xmlns:p14="http://schemas.microsoft.com/office/powerpoint/2010/main" val="3939494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r>
              <a:rPr lang="en-US" dirty="0"/>
              <a:t>Lenders must send to HUD the Original Executed Promissory Note No Later than 60 Days from execution  and the Original Recorded Subordinate Mortgage or Deed of Trust no more than 6 months from execution date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Please include A Cover Letter with Section 184 Case Number</a:t>
            </a:r>
          </a:p>
          <a:p>
            <a:endParaRPr lang="en-US" dirty="0"/>
          </a:p>
          <a:p>
            <a:endParaRPr lang="en-US" dirty="0"/>
          </a:p>
          <a:p>
            <a:r>
              <a:rPr lang="en-US" dirty="0"/>
              <a:t>Lenders must keep for their files.    </a:t>
            </a:r>
          </a:p>
          <a:p>
            <a:pPr marL="228600" indent="-228600">
              <a:buAutoNum type="arabicPeriod"/>
            </a:pPr>
            <a:r>
              <a:rPr lang="en-US" dirty="0"/>
              <a:t>Evidence of receipt date of executed documents from borrower</a:t>
            </a:r>
          </a:p>
          <a:p>
            <a:pPr marL="228600" indent="-228600">
              <a:buAutoNum type="arabicPeriod"/>
            </a:pPr>
            <a:r>
              <a:rPr lang="en-US" dirty="0"/>
              <a:t>Evidence of date the Mortgage or Deed of Trust was submitted for recording</a:t>
            </a:r>
          </a:p>
          <a:p>
            <a:pPr marL="228600" indent="-228600">
              <a:buAutoNum type="arabicPeriod"/>
            </a:pPr>
            <a:r>
              <a:rPr lang="en-US" dirty="0"/>
              <a:t>Copy of the Executed Note and Mortgage</a:t>
            </a:r>
          </a:p>
          <a:p>
            <a:pPr marL="228600" indent="-228600">
              <a:buAutoNum type="arabicPeriod"/>
            </a:pPr>
            <a:endParaRPr lang="en-US" dirty="0"/>
          </a:p>
          <a:p>
            <a:pPr marL="0" indent="0">
              <a:buNone/>
            </a:pPr>
            <a:r>
              <a:rPr lang="en-US" dirty="0"/>
              <a:t>Subject to monitoring </a:t>
            </a:r>
          </a:p>
        </p:txBody>
      </p:sp>
      <p:sp>
        <p:nvSpPr>
          <p:cNvPr id="4" name="Slide Number Placeholder 3"/>
          <p:cNvSpPr>
            <a:spLocks noGrp="1"/>
          </p:cNvSpPr>
          <p:nvPr>
            <p:ph type="sldNum" sz="quarter" idx="5"/>
          </p:nvPr>
        </p:nvSpPr>
        <p:spPr/>
        <p:txBody>
          <a:bodyPr/>
          <a:lstStyle/>
          <a:p>
            <a:fld id="{D5AD44C6-9155-4EB7-9FA0-094289D07EE9}" type="slidenum">
              <a:rPr lang="en-US" smtClean="0"/>
              <a:t>12</a:t>
            </a:fld>
            <a:endParaRPr lang="en-US" dirty="0"/>
          </a:p>
        </p:txBody>
      </p:sp>
    </p:spTree>
    <p:extLst>
      <p:ext uri="{BB962C8B-B14F-4D97-AF65-F5344CB8AC3E}">
        <p14:creationId xmlns:p14="http://schemas.microsoft.com/office/powerpoint/2010/main" val="3522257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r>
              <a:rPr lang="en-US" dirty="0"/>
              <a:t>Section 184A Documentation requirement is the same as Section 184 with the following exception:</a:t>
            </a:r>
          </a:p>
          <a:p>
            <a:endParaRPr lang="en-US" dirty="0"/>
          </a:p>
          <a:p>
            <a:r>
              <a:rPr lang="en-US" dirty="0"/>
              <a:t>There will be no Subordinate Mortgage required for Section 184A</a:t>
            </a:r>
          </a:p>
          <a:p>
            <a:endParaRPr lang="en-US" dirty="0"/>
          </a:p>
          <a:p>
            <a:endParaRPr lang="en-US" dirty="0"/>
          </a:p>
          <a:p>
            <a:r>
              <a:rPr lang="en-US" dirty="0"/>
              <a:t>The Department of Hawaiian Homelands has restrictions on Subordinate Mortgages</a:t>
            </a:r>
          </a:p>
          <a:p>
            <a:r>
              <a:rPr lang="en-US" dirty="0"/>
              <a:t>However HUD wanted to be able to provide the same relief for Hawaiian borrowers </a:t>
            </a:r>
          </a:p>
          <a:p>
            <a:endParaRPr lang="en-US" dirty="0"/>
          </a:p>
          <a:p>
            <a:r>
              <a:rPr lang="en-US" dirty="0"/>
              <a:t>Even without the recordation of the subordinate mortgage,  the benefits of the Loss Mitigation Advance remain the same</a:t>
            </a:r>
          </a:p>
          <a:p>
            <a:endParaRPr lang="en-US" dirty="0"/>
          </a:p>
          <a:p>
            <a:r>
              <a:rPr lang="en-US" dirty="0"/>
              <a:t>Again, All other Documentation requirements are the same </a:t>
            </a:r>
          </a:p>
        </p:txBody>
      </p:sp>
      <p:sp>
        <p:nvSpPr>
          <p:cNvPr id="4" name="Slide Number Placeholder 3"/>
          <p:cNvSpPr>
            <a:spLocks noGrp="1"/>
          </p:cNvSpPr>
          <p:nvPr>
            <p:ph type="sldNum" sz="quarter" idx="5"/>
          </p:nvPr>
        </p:nvSpPr>
        <p:spPr/>
        <p:txBody>
          <a:bodyPr/>
          <a:lstStyle/>
          <a:p>
            <a:fld id="{D5AD44C6-9155-4EB7-9FA0-094289D07EE9}" type="slidenum">
              <a:rPr lang="en-US" smtClean="0"/>
              <a:t>13</a:t>
            </a:fld>
            <a:endParaRPr lang="en-US" dirty="0"/>
          </a:p>
        </p:txBody>
      </p:sp>
    </p:spTree>
    <p:extLst>
      <p:ext uri="{BB962C8B-B14F-4D97-AF65-F5344CB8AC3E}">
        <p14:creationId xmlns:p14="http://schemas.microsoft.com/office/powerpoint/2010/main" val="3687726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the Lender miscalculates the COVID-19 Forbearance Loss Mitigation Advance amount resulting in an overpayment to the lender, the lender must remit the overpaid amount immediately to HUD using www.pay.gov. The lender must indicate the repayment purpose in the comments. Additionally, the lender must send an email to the Section184Claims@HUD.gov notifying HUD of the payment, including the amount, borrower’s last name, and Section 184/184A Case Number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event the lender claimed less than the actual COVID-19 Forbearance Loss Mitigation Advance Promissory Note amount, the lender must absorb the cost of the miscalculation.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Lenders must include their review process for ensuring the accurate calculation of the Loss Mitigation Advance in their required Quality Control Plan. </a:t>
            </a: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14</a:t>
            </a:fld>
            <a:endParaRPr lang="en-US" dirty="0"/>
          </a:p>
        </p:txBody>
      </p:sp>
    </p:spTree>
    <p:extLst>
      <p:ext uri="{BB962C8B-B14F-4D97-AF65-F5344CB8AC3E}">
        <p14:creationId xmlns:p14="http://schemas.microsoft.com/office/powerpoint/2010/main" val="2645852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Any Section 184/184A Borrowers who fail to bring their loan current through a COVID-19 Loss Mitigation Advance must be evaluated for the following Loss Mitigation Options:</a:t>
            </a:r>
          </a:p>
          <a:p>
            <a:endParaRPr lang="en-US" dirty="0"/>
          </a:p>
          <a:p>
            <a:pPr marL="228600" indent="-228600">
              <a:buAutoNum type="arabicPeriod"/>
            </a:pPr>
            <a:r>
              <a:rPr lang="en-US" dirty="0"/>
              <a:t>Loan Modification</a:t>
            </a:r>
          </a:p>
          <a:p>
            <a:pPr marL="228600" indent="-228600">
              <a:buAutoNum type="arabicPeriod"/>
            </a:pPr>
            <a:r>
              <a:rPr lang="en-US" dirty="0"/>
              <a:t>Pre-Foreclosure Sale</a:t>
            </a:r>
          </a:p>
          <a:p>
            <a:pPr marL="228600" indent="-228600">
              <a:buAutoNum type="arabicPeriod"/>
            </a:pPr>
            <a:r>
              <a:rPr lang="en-US" dirty="0"/>
              <a:t>Deed-in-Lieu or Lease-in-Lieu of Foreclosure</a:t>
            </a:r>
          </a:p>
          <a:p>
            <a:pPr marL="228600" indent="-228600">
              <a:buAutoNum type="arabicPeriod"/>
            </a:pPr>
            <a:r>
              <a:rPr lang="en-US" dirty="0"/>
              <a:t>Compliance with requirements in PIH Notice 2014-11, Paragraph 7 – Loss Mitigation Procedures for Section 184 Borrowers</a:t>
            </a:r>
          </a:p>
          <a:p>
            <a:pPr marL="228600" indent="-228600">
              <a:buAutoNum type="arabicPeriod"/>
            </a:pPr>
            <a:r>
              <a:rPr lang="en-US" dirty="0"/>
              <a:t>HUD Recommends lenders also follow these procedures for Section 184A Borrowers</a:t>
            </a:r>
          </a:p>
        </p:txBody>
      </p:sp>
      <p:sp>
        <p:nvSpPr>
          <p:cNvPr id="4" name="Slide Number Placeholder 3"/>
          <p:cNvSpPr>
            <a:spLocks noGrp="1"/>
          </p:cNvSpPr>
          <p:nvPr>
            <p:ph type="sldNum" sz="quarter" idx="5"/>
          </p:nvPr>
        </p:nvSpPr>
        <p:spPr/>
        <p:txBody>
          <a:bodyPr/>
          <a:lstStyle/>
          <a:p>
            <a:fld id="{D5AD44C6-9155-4EB7-9FA0-094289D07EE9}" type="slidenum">
              <a:rPr lang="en-US" smtClean="0"/>
              <a:t>15</a:t>
            </a:fld>
            <a:endParaRPr lang="en-US" dirty="0"/>
          </a:p>
        </p:txBody>
      </p:sp>
    </p:spTree>
    <p:extLst>
      <p:ext uri="{BB962C8B-B14F-4D97-AF65-F5344CB8AC3E}">
        <p14:creationId xmlns:p14="http://schemas.microsoft.com/office/powerpoint/2010/main" val="282023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None/>
            </a:pPr>
            <a:r>
              <a:rPr lang="en-US" sz="1400" b="1" dirty="0"/>
              <a:t>(B) Terms of the Mortgage are Unaffected </a:t>
            </a:r>
          </a:p>
          <a:p>
            <a:pPr marL="0" indent="0">
              <a:buNone/>
            </a:pPr>
            <a:endParaRPr lang="en-US" sz="1400" b="1" dirty="0"/>
          </a:p>
          <a:p>
            <a:pPr marL="0" indent="0">
              <a:buNone/>
            </a:pPr>
            <a:r>
              <a:rPr lang="en-US" sz="1400" b="1" dirty="0"/>
              <a:t>What do we mean by this?   </a:t>
            </a:r>
          </a:p>
          <a:p>
            <a:pPr marL="0" indent="0">
              <a:buNone/>
            </a:pPr>
            <a:endParaRPr lang="en-US" sz="1400" b="1" dirty="0"/>
          </a:p>
          <a:p>
            <a:pPr marL="0" indent="0">
              <a:buNone/>
            </a:pPr>
            <a:r>
              <a:rPr lang="en-US" sz="1400" b="1" dirty="0"/>
              <a:t>Dear Lender Letter 2020-06 only applies to loss mitigation options with regards to the COVID-19 National Emergency Forbearance </a:t>
            </a:r>
          </a:p>
          <a:p>
            <a:pPr marL="0" indent="0">
              <a:buNone/>
            </a:pPr>
            <a:r>
              <a:rPr lang="en-US" sz="1400" b="1" dirty="0"/>
              <a:t>Lenders Must Comply with all provisions of the CARES Act.</a:t>
            </a:r>
          </a:p>
          <a:p>
            <a:pPr marL="0" indent="0">
              <a:buNone/>
            </a:pPr>
            <a:r>
              <a:rPr lang="en-US" sz="1400" b="1" dirty="0"/>
              <a:t>Once a COVID-19 Forbearance expires and  you as a lender begin enforcing your contractual rights,  HUD goes back to requiring standard time frames for processing foreclosures.</a:t>
            </a:r>
          </a:p>
          <a:p>
            <a:pPr marL="0" indent="0">
              <a:buNone/>
            </a:pPr>
            <a:endParaRPr lang="en-US" sz="1400" b="1" dirty="0"/>
          </a:p>
          <a:p>
            <a:pPr marL="0" indent="0">
              <a:buNone/>
            </a:pPr>
            <a:r>
              <a:rPr lang="en-US" sz="1400" b="1" dirty="0"/>
              <a:t>(C) Reporting to Consumer Reporting Agencies of Borrowers Impacted by COVID-19 National Emergency </a:t>
            </a:r>
            <a:endParaRPr lang="en-US" sz="1400" dirty="0"/>
          </a:p>
          <a:p>
            <a:endParaRPr lang="en-US" sz="1200" dirty="0"/>
          </a:p>
          <a:p>
            <a:r>
              <a:rPr lang="en-US" sz="1200" dirty="0"/>
              <a:t>Borrowers granted a COVID-19 Forbearance are not considered delinquent for purposes of credit reporting</a:t>
            </a:r>
          </a:p>
          <a:p>
            <a:endParaRPr lang="en-US" sz="1200" dirty="0"/>
          </a:p>
          <a:p>
            <a:r>
              <a:rPr lang="en-US" sz="1200" dirty="0"/>
              <a:t>HUD requires servicers to comply with the credit reporting requirements of the Fair Credit Reporting Act (FCRA); however, HUD encourages servicers to consider the impacts of the COVID-19 National Emergency on the borrower’s financial situation and any flexibilities a servicer may have under the FCRA when taking any negative credit reporting actions. 	</a:t>
            </a: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16</a:t>
            </a:fld>
            <a:endParaRPr lang="en-US" dirty="0"/>
          </a:p>
        </p:txBody>
      </p:sp>
    </p:spTree>
    <p:extLst>
      <p:ext uri="{BB962C8B-B14F-4D97-AF65-F5344CB8AC3E}">
        <p14:creationId xmlns:p14="http://schemas.microsoft.com/office/powerpoint/2010/main" val="3523810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a:p>
            <a:r>
              <a:rPr lang="en-US" sz="1200" b="0" i="0" u="none" strike="noStrike" kern="1200" baseline="0" dirty="0">
                <a:solidFill>
                  <a:schemeClr val="tx1"/>
                </a:solidFill>
                <a:latin typeface="+mn-lt"/>
                <a:ea typeface="+mn-ea"/>
                <a:cs typeface="+mn-cs"/>
              </a:rPr>
              <a:t>The Section 184/184A Servicing Report requirements have been amended to include the following COVID-19 National Emergency data fields: </a:t>
            </a:r>
          </a:p>
          <a:p>
            <a:r>
              <a:rPr lang="en-US" sz="1200" b="0" i="0" u="none" strike="noStrike" kern="1200" baseline="0" dirty="0">
                <a:solidFill>
                  <a:schemeClr val="tx1"/>
                </a:solidFill>
                <a:latin typeface="+mn-lt"/>
                <a:ea typeface="+mn-ea"/>
                <a:cs typeface="+mn-cs"/>
              </a:rPr>
              <a:t>• COVID-19 Forbearance Conversion (Y/N) </a:t>
            </a:r>
          </a:p>
          <a:p>
            <a:r>
              <a:rPr lang="en-US" sz="1200" b="0" i="0" u="none" strike="noStrike" kern="1200" baseline="0" dirty="0">
                <a:solidFill>
                  <a:schemeClr val="tx1"/>
                </a:solidFill>
                <a:latin typeface="+mn-lt"/>
                <a:ea typeface="+mn-ea"/>
                <a:cs typeface="+mn-cs"/>
              </a:rPr>
              <a:t>• COVID-19 Initial Forbearance Start Date </a:t>
            </a:r>
          </a:p>
          <a:p>
            <a:r>
              <a:rPr lang="en-US" sz="1200" b="0" i="0" u="none" strike="noStrike" kern="1200" baseline="0" dirty="0">
                <a:solidFill>
                  <a:schemeClr val="tx1"/>
                </a:solidFill>
                <a:latin typeface="+mn-lt"/>
                <a:ea typeface="+mn-ea"/>
                <a:cs typeface="+mn-cs"/>
              </a:rPr>
              <a:t>• COVID-19 Initial Forbearance End Date </a:t>
            </a:r>
          </a:p>
          <a:p>
            <a:r>
              <a:rPr lang="en-US" sz="1200" b="0" i="0" u="none" strike="noStrike" kern="1200" baseline="0" dirty="0">
                <a:solidFill>
                  <a:schemeClr val="tx1"/>
                </a:solidFill>
                <a:latin typeface="+mn-lt"/>
                <a:ea typeface="+mn-ea"/>
                <a:cs typeface="+mn-cs"/>
              </a:rPr>
              <a:t>• COVID-19 Forbearance Extension Start Date </a:t>
            </a:r>
          </a:p>
          <a:p>
            <a:r>
              <a:rPr lang="en-US" sz="1200" b="0" i="0" u="none" strike="noStrike" kern="1200" baseline="0" dirty="0">
                <a:solidFill>
                  <a:schemeClr val="tx1"/>
                </a:solidFill>
                <a:latin typeface="+mn-lt"/>
                <a:ea typeface="+mn-ea"/>
                <a:cs typeface="+mn-cs"/>
              </a:rPr>
              <a:t>• COVID-19 Forbearance Extension End Date </a:t>
            </a:r>
          </a:p>
          <a:p>
            <a:r>
              <a:rPr lang="en-US" sz="1200" b="0" i="0" u="none" strike="noStrike" kern="1200" baseline="0" dirty="0">
                <a:solidFill>
                  <a:schemeClr val="tx1"/>
                </a:solidFill>
                <a:latin typeface="+mn-lt"/>
                <a:ea typeface="+mn-ea"/>
                <a:cs typeface="+mn-cs"/>
              </a:rPr>
              <a:t>• COVID-19 Loss Mitigation Advance Execution Date </a:t>
            </a:r>
          </a:p>
          <a:p>
            <a:r>
              <a:rPr lang="en-US" sz="1200" b="0" i="0" u="none" strike="noStrike" kern="1200" baseline="0" dirty="0">
                <a:solidFill>
                  <a:schemeClr val="tx1"/>
                </a:solidFill>
                <a:latin typeface="+mn-lt"/>
                <a:ea typeface="+mn-ea"/>
                <a:cs typeface="+mn-cs"/>
              </a:rPr>
              <a:t>• Loss Mitigation Advance Limit </a:t>
            </a:r>
          </a:p>
          <a:p>
            <a:r>
              <a:rPr lang="en-US" sz="1200" b="0" i="0" u="none" strike="noStrike" kern="1200" baseline="0" dirty="0">
                <a:solidFill>
                  <a:schemeClr val="tx1"/>
                </a:solidFill>
                <a:latin typeface="+mn-lt"/>
                <a:ea typeface="+mn-ea"/>
                <a:cs typeface="+mn-cs"/>
              </a:rPr>
              <a:t>• COVID-19 Loss Mitigation Advance Amount </a:t>
            </a:r>
          </a:p>
          <a:p>
            <a:r>
              <a:rPr lang="en-US" sz="1200" b="0" i="0" u="none" strike="noStrike" kern="1200" baseline="0" dirty="0">
                <a:solidFill>
                  <a:schemeClr val="tx1"/>
                </a:solidFill>
                <a:latin typeface="+mn-lt"/>
                <a:ea typeface="+mn-ea"/>
                <a:cs typeface="+mn-cs"/>
              </a:rPr>
              <a:t>• Available Loss Mitigation Advance Amount Remaining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This report must be submitted to HUD at 184Servicing@hud.gov on a weekly basis, beginning June 8, 2020, for all borrowers under COVID-19 National Emergency Loss Mitigation. </a:t>
            </a:r>
          </a:p>
          <a:p>
            <a:r>
              <a:rPr lang="en-US" sz="1200" b="0" i="0" u="none" strike="noStrike" kern="1200" baseline="0" dirty="0">
                <a:solidFill>
                  <a:schemeClr val="tx1"/>
                </a:solidFill>
                <a:latin typeface="+mn-lt"/>
                <a:ea typeface="+mn-ea"/>
                <a:cs typeface="+mn-cs"/>
              </a:rPr>
              <a:t>A copy of the Section 184/184A Servicing Report EXAMPLE Template will be posted at www.hud.gov/codetalk and emailed out to Servicers. </a:t>
            </a:r>
          </a:p>
          <a:p>
            <a:r>
              <a:rPr lang="en-US" sz="1200" b="0" i="0" u="none" strike="noStrike" kern="1200" baseline="0" dirty="0">
                <a:solidFill>
                  <a:schemeClr val="tx1"/>
                </a:solidFill>
                <a:latin typeface="+mn-lt"/>
                <a:ea typeface="+mn-ea"/>
                <a:cs typeface="+mn-cs"/>
              </a:rPr>
              <a:t>If a borrower’s circumstances change, lenders and servicers must update the borrower’s classification on the monthly submission of the Section 184/184A Servicing Report. </a:t>
            </a:r>
          </a:p>
          <a:p>
            <a:r>
              <a:rPr lang="en-US" sz="1200" b="0" i="0" u="none" strike="noStrike" kern="1200" baseline="0" dirty="0">
                <a:solidFill>
                  <a:schemeClr val="tx1"/>
                </a:solidFill>
                <a:latin typeface="+mn-lt"/>
                <a:ea typeface="+mn-ea"/>
                <a:cs typeface="+mn-cs"/>
              </a:rPr>
              <a:t>Lenders and servicers must continue to submit the Section 184/184A Servicing Report to HUD by the 5th business day of each month for their entire portfolio.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17</a:t>
            </a:fld>
            <a:endParaRPr lang="en-US" dirty="0"/>
          </a:p>
        </p:txBody>
      </p:sp>
    </p:spTree>
    <p:extLst>
      <p:ext uri="{BB962C8B-B14F-4D97-AF65-F5344CB8AC3E}">
        <p14:creationId xmlns:p14="http://schemas.microsoft.com/office/powerpoint/2010/main" val="40573110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Let’s quickly talk about communicating this forbearance information to Borrowers:</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LENDERS SHOULD SEND COMMUNICATION TO ALL SECTION 184 BORROWERS LETTING THEM KNOW THAT THIS FORBEARANCE IS AVAILABLE TO THEM IF NEEDED</a:t>
            </a:r>
          </a:p>
          <a:p>
            <a:r>
              <a:rPr lang="en-US" sz="1200" b="0" i="0" u="none" strike="noStrike" kern="1200" baseline="0" dirty="0">
                <a:solidFill>
                  <a:schemeClr val="tx1"/>
                </a:solidFill>
                <a:latin typeface="+mn-lt"/>
                <a:ea typeface="+mn-ea"/>
                <a:cs typeface="+mn-cs"/>
              </a:rPr>
              <a:t>   ONAP WILL MONITOR OUTREACH EFFORTS</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18</a:t>
            </a:fld>
            <a:endParaRPr lang="en-US" dirty="0"/>
          </a:p>
        </p:txBody>
      </p:sp>
    </p:spTree>
    <p:extLst>
      <p:ext uri="{BB962C8B-B14F-4D97-AF65-F5344CB8AC3E}">
        <p14:creationId xmlns:p14="http://schemas.microsoft.com/office/powerpoint/2010/main" val="2222092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latin typeface="Bookman Old Style" panose="02050604050505020204" pitchFamily="18" charset="0"/>
              </a:rPr>
              <a:t>Tribes and TDHES are included in this  - which means they cannot evict their tenants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r>
              <a:rPr lang="en-US" sz="1200" b="0" i="0" u="none" strike="noStrike" kern="1200" baseline="0" dirty="0">
                <a:solidFill>
                  <a:schemeClr val="tx1"/>
                </a:solidFill>
                <a:latin typeface="+mn-lt"/>
                <a:ea typeface="+mn-ea"/>
                <a:cs typeface="+mn-cs"/>
              </a:rPr>
              <a:t>Rental property held by a tribe or TDHE that is encumbered by a Section 184 guaranteed loan, is subject to a temporary moratorium on eviction. Section 4024(b) of the CARES Act provides an eviction moratorium through July 24, 2020. </a:t>
            </a:r>
          </a:p>
          <a:p>
            <a:r>
              <a:rPr lang="en-US" sz="1200" b="0" i="0" u="none" strike="noStrike" kern="1200" baseline="0" dirty="0">
                <a:solidFill>
                  <a:schemeClr val="tx1"/>
                </a:solidFill>
                <a:latin typeface="+mn-lt"/>
                <a:ea typeface="+mn-ea"/>
                <a:cs typeface="+mn-cs"/>
              </a:rPr>
              <a:t>A Tribe or TDHE providing rental units securing a Section 184 guaranteed loan, may not: </a:t>
            </a:r>
          </a:p>
          <a:p>
            <a:r>
              <a:rPr lang="en-US" sz="1200" b="0" i="0" u="none" strike="noStrike" kern="1200" baseline="0" dirty="0">
                <a:solidFill>
                  <a:schemeClr val="tx1"/>
                </a:solidFill>
                <a:latin typeface="+mn-lt"/>
                <a:ea typeface="+mn-ea"/>
                <a:cs typeface="+mn-cs"/>
              </a:rPr>
              <a:t>• File with the court of jurisdiction, a legal action to evict or recover possession of the property from the tenant for nonpayment of rent or other fees or charges. </a:t>
            </a:r>
          </a:p>
          <a:p>
            <a:r>
              <a:rPr lang="en-US" sz="1200" b="0" i="0" u="none" strike="noStrike" kern="1200" baseline="0" dirty="0">
                <a:solidFill>
                  <a:schemeClr val="tx1"/>
                </a:solidFill>
                <a:latin typeface="+mn-lt"/>
                <a:ea typeface="+mn-ea"/>
                <a:cs typeface="+mn-cs"/>
              </a:rPr>
              <a:t>• Charge fees, penalties, or other charges to the tenant related to such nonpayment of rent.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Tribe or TDHE: </a:t>
            </a:r>
          </a:p>
          <a:p>
            <a:r>
              <a:rPr lang="en-US" sz="1200" b="0" i="0" u="none" strike="noStrike" kern="1200" baseline="0" dirty="0">
                <a:solidFill>
                  <a:schemeClr val="tx1"/>
                </a:solidFill>
                <a:latin typeface="+mn-lt"/>
                <a:ea typeface="+mn-ea"/>
                <a:cs typeface="+mn-cs"/>
              </a:rPr>
              <a:t>• May not issue a notice to vacate until after July 24, 2020. </a:t>
            </a:r>
          </a:p>
          <a:p>
            <a:r>
              <a:rPr lang="en-US" sz="1200" b="0" i="0" u="none" strike="noStrike" kern="1200" baseline="0" dirty="0">
                <a:solidFill>
                  <a:schemeClr val="tx1"/>
                </a:solidFill>
                <a:latin typeface="+mn-lt"/>
                <a:ea typeface="+mn-ea"/>
                <a:cs typeface="+mn-cs"/>
              </a:rPr>
              <a:t>• Must provide the tenant with a 30-day notice to vacate after the expiration of the eviction moratorium on July 24, 2020. </a:t>
            </a:r>
          </a:p>
          <a:p>
            <a:r>
              <a:rPr lang="en-US" sz="1200" b="0" i="0" u="none" strike="noStrike" kern="1200" baseline="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19</a:t>
            </a:fld>
            <a:endParaRPr lang="en-US" dirty="0"/>
          </a:p>
        </p:txBody>
      </p:sp>
    </p:spTree>
    <p:extLst>
      <p:ext uri="{BB962C8B-B14F-4D97-AF65-F5344CB8AC3E}">
        <p14:creationId xmlns:p14="http://schemas.microsoft.com/office/powerpoint/2010/main" val="1434981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2</a:t>
            </a:fld>
            <a:endParaRPr lang="en-US" dirty="0"/>
          </a:p>
        </p:txBody>
      </p:sp>
    </p:spTree>
    <p:extLst>
      <p:ext uri="{BB962C8B-B14F-4D97-AF65-F5344CB8AC3E}">
        <p14:creationId xmlns:p14="http://schemas.microsoft.com/office/powerpoint/2010/main" val="26480010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a:p>
            <a:r>
              <a:rPr lang="en-US" dirty="0"/>
              <a:t>The Extension and Clarification of the Foreclosure Moratorium:</a:t>
            </a:r>
          </a:p>
          <a:p>
            <a:pPr marL="0" indent="0">
              <a:buNone/>
            </a:pPr>
            <a:endParaRPr lang="en-US" dirty="0"/>
          </a:p>
          <a:p>
            <a:pPr marL="0" indent="0">
              <a:buNone/>
            </a:pPr>
            <a:r>
              <a:rPr lang="en-US" dirty="0"/>
              <a:t>This Dear Lender Letter Extends the moratorium on foreclosures previously authorized by HUD on March 20th until June 30</a:t>
            </a:r>
            <a:r>
              <a:rPr lang="en-US" baseline="30000" dirty="0"/>
              <a:t>th</a:t>
            </a:r>
            <a:r>
              <a:rPr lang="en-US" dirty="0"/>
              <a:t> 2020, with the exception of vacant or abandoned properties.</a:t>
            </a:r>
            <a:r>
              <a:rPr lang="en-US" baseline="30000" dirty="0"/>
              <a:t> </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20</a:t>
            </a:fld>
            <a:endParaRPr lang="en-US" dirty="0"/>
          </a:p>
        </p:txBody>
      </p:sp>
    </p:spTree>
    <p:extLst>
      <p:ext uri="{BB962C8B-B14F-4D97-AF65-F5344CB8AC3E}">
        <p14:creationId xmlns:p14="http://schemas.microsoft.com/office/powerpoint/2010/main" val="1411150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DLL 2020-06 extends the flexibilities for the verification of employment, appraisal reviews and IRS tax transcripts issued in DLL 2020-05, to June 30</a:t>
            </a:r>
            <a:r>
              <a:rPr lang="en-US" baseline="30000" dirty="0"/>
              <a:t>th</a:t>
            </a:r>
            <a:r>
              <a:rPr lang="en-US" dirty="0"/>
              <a:t> 2020</a:t>
            </a:r>
          </a:p>
        </p:txBody>
      </p:sp>
      <p:sp>
        <p:nvSpPr>
          <p:cNvPr id="4" name="Slide Number Placeholder 3"/>
          <p:cNvSpPr>
            <a:spLocks noGrp="1"/>
          </p:cNvSpPr>
          <p:nvPr>
            <p:ph type="sldNum" sz="quarter" idx="5"/>
          </p:nvPr>
        </p:nvSpPr>
        <p:spPr/>
        <p:txBody>
          <a:bodyPr/>
          <a:lstStyle/>
          <a:p>
            <a:fld id="{D5AD44C6-9155-4EB7-9FA0-094289D07EE9}" type="slidenum">
              <a:rPr lang="en-US" smtClean="0"/>
              <a:t>21</a:t>
            </a:fld>
            <a:endParaRPr lang="en-US" dirty="0"/>
          </a:p>
        </p:txBody>
      </p:sp>
    </p:spTree>
    <p:extLst>
      <p:ext uri="{BB962C8B-B14F-4D97-AF65-F5344CB8AC3E}">
        <p14:creationId xmlns:p14="http://schemas.microsoft.com/office/powerpoint/2010/main" val="11136635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22</a:t>
            </a:fld>
            <a:endParaRPr lang="en-US" dirty="0"/>
          </a:p>
        </p:txBody>
      </p:sp>
    </p:spTree>
    <p:extLst>
      <p:ext uri="{BB962C8B-B14F-4D97-AF65-F5344CB8AC3E}">
        <p14:creationId xmlns:p14="http://schemas.microsoft.com/office/powerpoint/2010/main" val="7652787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Dear Lender Letter 2020-06 was finally published on May 19</a:t>
            </a:r>
            <a:r>
              <a:rPr lang="en-US" baseline="30000" dirty="0"/>
              <a:t>th</a:t>
            </a:r>
            <a:r>
              <a:rPr lang="en-US" dirty="0"/>
              <a:t>.  We know there was a delay getting this guidance out and we appreciate your patience.</a:t>
            </a:r>
          </a:p>
          <a:p>
            <a:endParaRPr lang="en-US" dirty="0"/>
          </a:p>
          <a:p>
            <a:r>
              <a:rPr lang="en-US" dirty="0"/>
              <a:t>So we’re here to give an overview of the Letter and to address any questions you may have.</a:t>
            </a:r>
          </a:p>
          <a:p>
            <a:endParaRPr lang="en-US" dirty="0"/>
          </a:p>
          <a:p>
            <a:r>
              <a:rPr lang="en-US" dirty="0"/>
              <a:t>The Purpose of the Letter is to </a:t>
            </a:r>
          </a:p>
          <a:p>
            <a:endParaRPr lang="en-US" dirty="0"/>
          </a:p>
          <a:p>
            <a:pPr marL="228600" indent="-228600">
              <a:buAutoNum type="arabicPeriod"/>
            </a:pPr>
            <a:r>
              <a:rPr lang="en-US" dirty="0"/>
              <a:t>Inform lenders of the special Loss Mitigation Options Available to Section 184 and 184A borrowers under the CARES ACT</a:t>
            </a:r>
          </a:p>
          <a:p>
            <a:pPr marL="228600" indent="-228600">
              <a:buAutoNum type="arabicPeriod"/>
            </a:pPr>
            <a:r>
              <a:rPr lang="en-US" dirty="0"/>
              <a:t>Extend the Foreclosure moratorium until June 30, 2020, as well as flexibilities related to appraisals, verification of employment and IRS transcripts</a:t>
            </a:r>
          </a:p>
          <a:p>
            <a:pPr marL="0" indent="0">
              <a:buNone/>
            </a:pPr>
            <a:endParaRPr lang="en-US" dirty="0"/>
          </a:p>
          <a:p>
            <a:pPr marL="0" indent="0">
              <a:buNone/>
            </a:pPr>
            <a:r>
              <a:rPr lang="en-US" dirty="0"/>
              <a:t>Next Slide</a:t>
            </a:r>
          </a:p>
        </p:txBody>
      </p:sp>
      <p:sp>
        <p:nvSpPr>
          <p:cNvPr id="4" name="Slide Number Placeholder 3"/>
          <p:cNvSpPr>
            <a:spLocks noGrp="1"/>
          </p:cNvSpPr>
          <p:nvPr>
            <p:ph type="sldNum" sz="quarter" idx="5"/>
          </p:nvPr>
        </p:nvSpPr>
        <p:spPr/>
        <p:txBody>
          <a:bodyPr/>
          <a:lstStyle/>
          <a:p>
            <a:fld id="{D5AD44C6-9155-4EB7-9FA0-094289D07EE9}" type="slidenum">
              <a:rPr lang="en-US" smtClean="0"/>
              <a:t>3</a:t>
            </a:fld>
            <a:endParaRPr lang="en-US" dirty="0"/>
          </a:p>
        </p:txBody>
      </p:sp>
    </p:spTree>
    <p:extLst>
      <p:ext uri="{BB962C8B-B14F-4D97-AF65-F5344CB8AC3E}">
        <p14:creationId xmlns:p14="http://schemas.microsoft.com/office/powerpoint/2010/main" val="1689221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Borrowers Impacted by COVID-19 are covered by Dear Lender Letter 2020-06 in Lieu of PIH Notice 2015-15</a:t>
            </a:r>
          </a:p>
          <a:p>
            <a:endParaRPr lang="en-US" dirty="0"/>
          </a:p>
          <a:p>
            <a:r>
              <a:rPr lang="en-US" dirty="0"/>
              <a:t>What’s the Difference between the two?  </a:t>
            </a:r>
          </a:p>
          <a:p>
            <a:endParaRPr lang="en-US" dirty="0"/>
          </a:p>
          <a:p>
            <a:r>
              <a:rPr lang="en-US" dirty="0"/>
              <a:t>DLL 2020-06 Provides more Flexibilities for people affected by COVID-19</a:t>
            </a:r>
          </a:p>
          <a:p>
            <a:endParaRPr lang="en-US" dirty="0"/>
          </a:p>
          <a:p>
            <a:r>
              <a:rPr lang="en-US" dirty="0"/>
              <a:t>Relief only requires the borrower declaring that he is impacted by COVID-19</a:t>
            </a:r>
          </a:p>
          <a:p>
            <a:endParaRPr lang="en-US" dirty="0"/>
          </a:p>
          <a:p>
            <a:endParaRPr lang="en-US" dirty="0"/>
          </a:p>
          <a:p>
            <a:r>
              <a:rPr lang="en-US" dirty="0"/>
              <a:t>If a borrower is under a different forbearance plan and has declared that he has been impacted by COVID-19, Lenders must convert that borrower to the COVID-19 Forbearance</a:t>
            </a:r>
          </a:p>
          <a:p>
            <a:endParaRPr lang="en-US" dirty="0"/>
          </a:p>
          <a:p>
            <a:r>
              <a:rPr lang="en-US" dirty="0"/>
              <a:t>For example, you may have placed a borrower under a different forbearance plan due to a delay in getting this info</a:t>
            </a:r>
          </a:p>
          <a:p>
            <a:r>
              <a:rPr lang="en-US" dirty="0"/>
              <a:t>Know that the major Difference is what happens at the end of the Forbearance.    And I will go into that detail in a few</a:t>
            </a:r>
          </a:p>
        </p:txBody>
      </p:sp>
      <p:sp>
        <p:nvSpPr>
          <p:cNvPr id="4" name="Slide Number Placeholder 3"/>
          <p:cNvSpPr>
            <a:spLocks noGrp="1"/>
          </p:cNvSpPr>
          <p:nvPr>
            <p:ph type="sldNum" sz="quarter" idx="5"/>
          </p:nvPr>
        </p:nvSpPr>
        <p:spPr/>
        <p:txBody>
          <a:bodyPr/>
          <a:lstStyle/>
          <a:p>
            <a:fld id="{D5AD44C6-9155-4EB7-9FA0-094289D07EE9}" type="slidenum">
              <a:rPr lang="en-US" smtClean="0"/>
              <a:t>4</a:t>
            </a:fld>
            <a:endParaRPr lang="en-US" dirty="0"/>
          </a:p>
        </p:txBody>
      </p:sp>
    </p:spTree>
    <p:extLst>
      <p:ext uri="{BB962C8B-B14F-4D97-AF65-F5344CB8AC3E}">
        <p14:creationId xmlns:p14="http://schemas.microsoft.com/office/powerpoint/2010/main" val="2544161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1.  If a borrower is experiencing a financial hardship impacting their ability to make on-time mortgage payments due to the COVID-19, the borrower may request a Forbearance.  The borrower must make this request by mail, email or telephone and must attest to a financial hardship due to the COVID-19.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2.  Upon receipt of the borrower’s request, the lender must offer the borrower a Forbearance for Borrowers Affected by the COVID-19.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3.  The Forbearance for Borrowers Affected by COVID-19 allows for one or two periods of reduced or suspended payments without specific repayment terms.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4.  The initial forbearance period must be up to 180 days. </a:t>
            </a:r>
          </a:p>
          <a:p>
            <a:endParaRPr lang="en-US" sz="1200" b="0" i="0" u="none" strike="noStrike" kern="1200" baseline="0" dirty="0">
              <a:solidFill>
                <a:schemeClr val="tx1"/>
              </a:solidFill>
              <a:latin typeface="+mn-lt"/>
              <a:ea typeface="+mn-ea"/>
              <a:cs typeface="+mn-cs"/>
            </a:endParaRPr>
          </a:p>
          <a:p>
            <a:pPr marL="228600" indent="-228600">
              <a:buAutoNum type="arabicPeriod" startAt="5"/>
            </a:pPr>
            <a:r>
              <a:rPr lang="en-US" sz="1200" b="0" i="0" u="none" strike="noStrike" kern="1200" baseline="0" dirty="0">
                <a:solidFill>
                  <a:schemeClr val="tx1"/>
                </a:solidFill>
                <a:latin typeface="+mn-lt"/>
                <a:ea typeface="+mn-ea"/>
                <a:cs typeface="+mn-cs"/>
              </a:rPr>
              <a:t>An immediate additional extension of forbearance period of up to another 180 days may be requested by the borrower and the lender must approve.  </a:t>
            </a:r>
          </a:p>
          <a:p>
            <a:pPr marL="0" indent="0">
              <a:buNone/>
            </a:pPr>
            <a:endParaRPr lang="en-US" sz="1200" b="0" i="0" u="none" strike="noStrike" kern="1200" baseline="0" dirty="0">
              <a:solidFill>
                <a:schemeClr val="tx1"/>
              </a:solidFill>
              <a:latin typeface="+mn-lt"/>
              <a:ea typeface="+mn-ea"/>
              <a:cs typeface="+mn-cs"/>
            </a:endParaRPr>
          </a:p>
          <a:p>
            <a:pPr marL="0" indent="0">
              <a:buNone/>
            </a:pPr>
            <a:r>
              <a:rPr lang="en-US" sz="1200" b="0" i="0" u="none" strike="noStrike" kern="1200" baseline="0" dirty="0">
                <a:solidFill>
                  <a:schemeClr val="tx1"/>
                </a:solidFill>
                <a:latin typeface="+mn-lt"/>
                <a:ea typeface="+mn-ea"/>
                <a:cs typeface="+mn-cs"/>
              </a:rPr>
              <a:t>Lenders must ensure borrowers fully understand the forbearance guidelines, providing the maximum flexibilities to the borrower.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6.  The term of either the initial or the extended forbearance may be shortened at the borrower’s request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7.  The lender may not charge additional fees, penalties, or interest beyond the amounts scheduled or calculated as if the borrower made all contractual payments on time and in full under the terms of the Section 184 or Section 184A mortgage contract, during the period that the borrower is on a Forbearance for Borrowers Affected by COVID-19. 	</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5</a:t>
            </a:fld>
            <a:endParaRPr lang="en-US" dirty="0"/>
          </a:p>
        </p:txBody>
      </p:sp>
    </p:spTree>
    <p:extLst>
      <p:ext uri="{BB962C8B-B14F-4D97-AF65-F5344CB8AC3E}">
        <p14:creationId xmlns:p14="http://schemas.microsoft.com/office/powerpoint/2010/main" val="711114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Section 184 borrowers impacted by  COVID-19 that receive an initial or extended Forbearance for Borrowers Affected by COVID-19</a:t>
            </a:r>
            <a:r>
              <a:rPr lang="en-US" sz="1200" b="0" i="1"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are excluded from the provisions on Forbearance and Partial Claims in PIH Notice 2014-11, paragraph 8, </a:t>
            </a:r>
            <a:r>
              <a:rPr lang="en-US" sz="1200" b="0" i="1" u="none" strike="noStrike" kern="1200" baseline="0" dirty="0">
                <a:solidFill>
                  <a:schemeClr val="tx1"/>
                </a:solidFill>
                <a:latin typeface="+mn-lt"/>
                <a:ea typeface="+mn-ea"/>
                <a:cs typeface="+mn-cs"/>
              </a:rPr>
              <a:t>HUD Approved Relief Procedures</a:t>
            </a:r>
            <a:r>
              <a:rPr lang="en-US" sz="1200" b="0" i="0" u="none" strike="noStrike" kern="1200" baseline="0" dirty="0">
                <a:solidFill>
                  <a:schemeClr val="tx1"/>
                </a:solidFill>
                <a:latin typeface="+mn-lt"/>
                <a:ea typeface="+mn-ea"/>
                <a:cs typeface="+mn-cs"/>
              </a:rPr>
              <a:t>. The lender must instead evaluate the borrower for a COVID-19 Forbearance Loss Mitigation Advance prior to the end of the forbearance period.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For Section 184A, this DLL establishes new guidance for Loss Mitigation Advances. </a:t>
            </a:r>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startAt="3"/>
              <a:tabLst/>
              <a:defRPr/>
            </a:pPr>
            <a:r>
              <a:rPr lang="en-US" sz="1200" b="1" i="0" u="none" strike="noStrike" kern="1200" baseline="0" dirty="0">
                <a:solidFill>
                  <a:schemeClr val="tx1"/>
                </a:solidFill>
                <a:latin typeface="+mn-lt"/>
                <a:ea typeface="+mn-ea"/>
                <a:cs typeface="+mn-cs"/>
              </a:rPr>
              <a:t>A COVID-19 National Emergency Forbearance Loss Mitigation Advance under the Section 184 and Section 184A programs is very similar, but not identical to, a partial claim. </a:t>
            </a:r>
          </a:p>
          <a:p>
            <a:pPr marL="228600" marR="0" lvl="0" indent="-228600" algn="l" defTabSz="914400" rtl="0" eaLnBrk="1" fontAlgn="auto" latinLnBrk="0" hangingPunct="1">
              <a:lnSpc>
                <a:spcPct val="100000"/>
              </a:lnSpc>
              <a:spcBef>
                <a:spcPts val="0"/>
              </a:spcBef>
              <a:spcAft>
                <a:spcPts val="0"/>
              </a:spcAft>
              <a:buClrTx/>
              <a:buSzTx/>
              <a:buFontTx/>
              <a:buAutoNum type="arabicPeriod" startAt="3"/>
              <a:tabLst/>
              <a:defRPr/>
            </a:pPr>
            <a:endParaRPr lang="en-US" sz="1200" b="1"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For example:   A COVID-19 National Emergency Standalone PARTIAL CLAIM is a form of CLAIM PAYMENT under the FHA program,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while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the COVID-19 National Emergency Forbearance Loss Mitigation Advance is an ADVANCE ON THE LOAN GUARANTEE under the Section 184 and Section 184A program authorities.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u="none" strike="noStrike" kern="1200" baseline="0" dirty="0">
                <a:solidFill>
                  <a:schemeClr val="tx1"/>
                </a:solidFill>
                <a:latin typeface="+mn-lt"/>
                <a:ea typeface="+mn-ea"/>
                <a:cs typeface="+mn-cs"/>
              </a:rPr>
              <a:t>Both options ultimately provide the same financial relief to the borrower. </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Examples of provision under PIH Notice 2014-11 para 7 that COVID-19 LMA case is not subject to:   </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b="0" i="0" u="none" strike="noStrike" kern="1200" baseline="0" dirty="0">
                <a:solidFill>
                  <a:schemeClr val="tx1"/>
                </a:solidFill>
                <a:latin typeface="+mn-lt"/>
                <a:ea typeface="+mn-ea"/>
                <a:cs typeface="+mn-cs"/>
              </a:rPr>
              <a:t>Financial Analysis</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b="0" i="0" u="none" strike="noStrike" kern="1200" baseline="0" dirty="0">
                <a:solidFill>
                  <a:schemeClr val="tx1"/>
                </a:solidFill>
                <a:latin typeface="+mn-lt"/>
                <a:ea typeface="+mn-ea"/>
                <a:cs typeface="+mn-cs"/>
              </a:rPr>
              <a:t>Property Condition</a:t>
            </a:r>
          </a:p>
          <a:p>
            <a:pPr marL="228600" marR="0" lvl="0" indent="-228600" algn="l" defTabSz="914400" rtl="0" eaLnBrk="1" fontAlgn="auto" latinLnBrk="0" hangingPunct="1">
              <a:lnSpc>
                <a:spcPct val="100000"/>
              </a:lnSpc>
              <a:spcBef>
                <a:spcPts val="0"/>
              </a:spcBef>
              <a:spcAft>
                <a:spcPts val="0"/>
              </a:spcAft>
              <a:buClrTx/>
              <a:buSzTx/>
              <a:buFontTx/>
              <a:buAutoNum type="alphaLcPeriod"/>
              <a:tabLst/>
              <a:defRPr/>
            </a:pPr>
            <a:r>
              <a:rPr lang="en-US" sz="1200" b="0" i="0" u="none" strike="noStrike" kern="1200" baseline="0" dirty="0">
                <a:solidFill>
                  <a:schemeClr val="tx1"/>
                </a:solidFill>
                <a:latin typeface="+mn-lt"/>
                <a:ea typeface="+mn-ea"/>
                <a:cs typeface="+mn-cs"/>
              </a:rPr>
              <a:t>Monthly Evaluation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endParaRPr lang="en-US" dirty="0"/>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6</a:t>
            </a:fld>
            <a:endParaRPr lang="en-US" dirty="0"/>
          </a:p>
        </p:txBody>
      </p:sp>
    </p:spTree>
    <p:extLst>
      <p:ext uri="{BB962C8B-B14F-4D97-AF65-F5344CB8AC3E}">
        <p14:creationId xmlns:p14="http://schemas.microsoft.com/office/powerpoint/2010/main" val="1531860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DESCRIBE LMA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The lender must ensure the following eligibility requirements are met: 	</a:t>
            </a:r>
          </a:p>
          <a:p>
            <a:endParaRPr lang="en-US" dirty="0"/>
          </a:p>
          <a:p>
            <a:endParaRPr lang="en-US" dirty="0"/>
          </a:p>
          <a:p>
            <a:r>
              <a:rPr lang="en-US" sz="1200" dirty="0"/>
              <a:t>Mortgage was current or less than 30 DPD as of  Feb 1, 2020 	</a:t>
            </a:r>
          </a:p>
          <a:p>
            <a:endParaRPr lang="en-US" sz="1200" dirty="0"/>
          </a:p>
          <a:p>
            <a:r>
              <a:rPr lang="en-US" sz="1200" dirty="0"/>
              <a:t>Borrower Indicates the ability to resume making on-time payments</a:t>
            </a:r>
          </a:p>
          <a:p>
            <a:endParaRPr lang="en-US" sz="1200" dirty="0"/>
          </a:p>
          <a:p>
            <a:r>
              <a:rPr lang="en-US" sz="1200" dirty="0"/>
              <a:t>Property is owner-occupied</a:t>
            </a:r>
          </a:p>
          <a:p>
            <a:endParaRPr lang="en-US" dirty="0"/>
          </a:p>
          <a:p>
            <a:endParaRPr lang="en-US" dirty="0"/>
          </a:p>
          <a:p>
            <a:r>
              <a:rPr lang="en-US" dirty="0"/>
              <a:t>If Borrower doesn’t meet eligibility requirements for Loss Mitigation Advance we will discuss options for that later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7</a:t>
            </a:fld>
            <a:endParaRPr lang="en-US" dirty="0"/>
          </a:p>
        </p:txBody>
      </p:sp>
    </p:spTree>
    <p:extLst>
      <p:ext uri="{BB962C8B-B14F-4D97-AF65-F5344CB8AC3E}">
        <p14:creationId xmlns:p14="http://schemas.microsoft.com/office/powerpoint/2010/main" val="29604875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Lenders, you must ensure that: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The borrower’s accumulated late fees are waived for the entire Forbearance Period</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The COVID-19 Forbearance Loss Mitigation Advance includes ONLY arrearages consisting of Principal, Interest, Taxes, and Insurance.  NO OTHER CHARGES OR FEES ARE ALLOWABLE.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The COVID-19 Loss Mitigation Advance and any prior loss mitigation advances do not exceed 30% of the Unpaid Principal Balance at the date of default that resulted in a previous Loss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Mitigation Advance, if any, or if there was no previous Loss Mitigation Advance, the date of default that led to the COVID-19 Forbearance.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pPr marL="228600" marR="0" lvl="0" indent="-228600" algn="l" defTabSz="914400" rtl="0" eaLnBrk="1" fontAlgn="auto" latinLnBrk="0" hangingPunct="1">
              <a:lnSpc>
                <a:spcPct val="100000"/>
              </a:lnSpc>
              <a:spcBef>
                <a:spcPts val="0"/>
              </a:spcBef>
              <a:spcAft>
                <a:spcPts val="0"/>
              </a:spcAft>
              <a:buClrTx/>
              <a:buSzTx/>
              <a:buFontTx/>
              <a:buAutoNum type="arabicPeriod" startAt="4"/>
              <a:tabLst/>
              <a:defRPr/>
            </a:pPr>
            <a:r>
              <a:rPr lang="en-US" sz="1200" b="0" i="0" u="none" strike="noStrike" kern="1200" baseline="0" dirty="0">
                <a:solidFill>
                  <a:schemeClr val="tx1"/>
                </a:solidFill>
                <a:latin typeface="+mn-lt"/>
                <a:ea typeface="+mn-ea"/>
                <a:cs typeface="+mn-cs"/>
              </a:rPr>
              <a:t>The LMA Limit does not change for the life of the mortgage</a:t>
            </a:r>
          </a:p>
          <a:p>
            <a:pPr marL="228600" marR="0" lvl="0" indent="-228600" algn="l" defTabSz="914400" rtl="0" eaLnBrk="1" fontAlgn="auto" latinLnBrk="0" hangingPunct="1">
              <a:lnSpc>
                <a:spcPct val="100000"/>
              </a:lnSpc>
              <a:spcBef>
                <a:spcPts val="0"/>
              </a:spcBef>
              <a:spcAft>
                <a:spcPts val="0"/>
              </a:spcAft>
              <a:buClrTx/>
              <a:buSzTx/>
              <a:buFontTx/>
              <a:buAutoNum type="arabicPeriod" startAt="4"/>
              <a:tabLst/>
              <a:defRPr/>
            </a:pPr>
            <a:r>
              <a:rPr lang="en-US" sz="1200" b="0" i="0" u="none" strike="noStrike" kern="1200" baseline="0" dirty="0">
                <a:solidFill>
                  <a:schemeClr val="tx1"/>
                </a:solidFill>
                <a:latin typeface="+mn-lt"/>
                <a:ea typeface="+mn-ea"/>
                <a:cs typeface="+mn-cs"/>
              </a:rPr>
              <a:t>The LMA Limit is calculated as follows:</a:t>
            </a:r>
          </a:p>
          <a:p>
            <a:r>
              <a:rPr lang="en-US" sz="1200" b="0"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endParaRPr lang="en-US" dirty="0"/>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8</a:t>
            </a:fld>
            <a:endParaRPr lang="en-US" dirty="0"/>
          </a:p>
        </p:txBody>
      </p:sp>
    </p:spTree>
    <p:extLst>
      <p:ext uri="{BB962C8B-B14F-4D97-AF65-F5344CB8AC3E}">
        <p14:creationId xmlns:p14="http://schemas.microsoft.com/office/powerpoint/2010/main" val="22172696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chemeClr val="tx1"/>
              </a:solidFill>
              <a:latin typeface="+mn-lt"/>
              <a:ea typeface="+mn-ea"/>
              <a:cs typeface="+mn-cs"/>
            </a:endParaRPr>
          </a:p>
          <a:p>
            <a:endParaRPr lang="en-US" dirty="0"/>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latin typeface="Bookman Old Style" panose="02050604050505020204" pitchFamily="18" charset="0"/>
            </a:endParaRPr>
          </a:p>
          <a:p>
            <a:endParaRPr lang="en-US" dirty="0"/>
          </a:p>
        </p:txBody>
      </p:sp>
      <p:sp>
        <p:nvSpPr>
          <p:cNvPr id="4" name="Slide Number Placeholder 3"/>
          <p:cNvSpPr>
            <a:spLocks noGrp="1"/>
          </p:cNvSpPr>
          <p:nvPr>
            <p:ph type="sldNum" sz="quarter" idx="5"/>
          </p:nvPr>
        </p:nvSpPr>
        <p:spPr/>
        <p:txBody>
          <a:bodyPr/>
          <a:lstStyle/>
          <a:p>
            <a:fld id="{D5AD44C6-9155-4EB7-9FA0-094289D07EE9}" type="slidenum">
              <a:rPr lang="en-US" smtClean="0"/>
              <a:t>9</a:t>
            </a:fld>
            <a:endParaRPr lang="en-US" dirty="0"/>
          </a:p>
        </p:txBody>
      </p:sp>
    </p:spTree>
    <p:extLst>
      <p:ext uri="{BB962C8B-B14F-4D97-AF65-F5344CB8AC3E}">
        <p14:creationId xmlns:p14="http://schemas.microsoft.com/office/powerpoint/2010/main" val="1349802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8000">
              <a:schemeClr val="accent1">
                <a:lumMod val="5000"/>
                <a:lumOff val="95000"/>
              </a:schemeClr>
            </a:gs>
            <a:gs pos="61000">
              <a:schemeClr val="accent1">
                <a:lumMod val="45000"/>
                <a:lumOff val="55000"/>
              </a:schemeClr>
            </a:gs>
            <a:gs pos="54000">
              <a:schemeClr val="accent1">
                <a:lumMod val="45000"/>
                <a:lumOff val="55000"/>
              </a:schemeClr>
            </a:gs>
            <a:gs pos="96000">
              <a:schemeClr val="accent4">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6/4/2020</a:t>
            </a:fld>
            <a:endParaRPr lang="en-US" dirty="0"/>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package" Target="../embeddings/Microsoft_Excel_Worksheet.xlsx"/><Relationship Id="rId4" Type="http://schemas.openxmlformats.org/officeDocument/2006/relationships/image" Target="../media/image2.jpg"/></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70">
            <a:extLst>
              <a:ext uri="{FF2B5EF4-FFF2-40B4-BE49-F238E27FC236}">
                <a16:creationId xmlns:a16="http://schemas.microsoft.com/office/drawing/2014/main" id="{5434194B-EB56-4062-98C6-CB72F287E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0022124"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9" name="Picture 72">
            <a:extLst>
              <a:ext uri="{FF2B5EF4-FFF2-40B4-BE49-F238E27FC236}">
                <a16:creationId xmlns:a16="http://schemas.microsoft.com/office/drawing/2014/main" id="{B3746DB1-35A8-422F-9955-4F8E75DBB07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6">
            <a:extLst>
              <a:ext uri="{FF2B5EF4-FFF2-40B4-BE49-F238E27FC236}">
                <a16:creationId xmlns:a16="http://schemas.microsoft.com/office/drawing/2014/main" id="{DEF8236E-DD84-4262-989C-CAB0450249FF}"/>
              </a:ext>
            </a:extLst>
          </p:cNvPr>
          <p:cNvSpPr>
            <a:spLocks noGrp="1"/>
          </p:cNvSpPr>
          <p:nvPr>
            <p:ph type="ctrTitle"/>
          </p:nvPr>
        </p:nvSpPr>
        <p:spPr>
          <a:xfrm>
            <a:off x="4582848" y="4141066"/>
            <a:ext cx="7773896" cy="2661509"/>
          </a:xfrm>
        </p:spPr>
        <p:txBody>
          <a:bodyPr anchor="t">
            <a:normAutofit/>
          </a:bodyPr>
          <a:lstStyle/>
          <a:p>
            <a:r>
              <a:rPr lang="en-US" dirty="0">
                <a:solidFill>
                  <a:srgbClr val="000000"/>
                </a:solidFill>
                <a:latin typeface="Bookman Old Style"/>
              </a:rPr>
              <a:t>Section 184/184A</a:t>
            </a:r>
            <a:br>
              <a:rPr lang="en-US" b="1" dirty="0">
                <a:solidFill>
                  <a:srgbClr val="000000"/>
                </a:solidFill>
                <a:latin typeface="Bookman Old Style"/>
              </a:rPr>
            </a:br>
            <a:r>
              <a:rPr lang="en-US" sz="4000" dirty="0">
                <a:solidFill>
                  <a:srgbClr val="000000"/>
                </a:solidFill>
                <a:latin typeface="Bookman Old Style"/>
              </a:rPr>
              <a:t>Indian Loan Guarantee Program</a:t>
            </a:r>
            <a:endParaRPr lang="en-US" dirty="0">
              <a:solidFill>
                <a:srgbClr val="000000"/>
              </a:solidFill>
              <a:latin typeface="Bookman Old Style"/>
            </a:endParaRPr>
          </a:p>
        </p:txBody>
      </p:sp>
      <p:sp>
        <p:nvSpPr>
          <p:cNvPr id="1030" name="Freeform 57">
            <a:extLst>
              <a:ext uri="{FF2B5EF4-FFF2-40B4-BE49-F238E27FC236}">
                <a16:creationId xmlns:a16="http://schemas.microsoft.com/office/drawing/2014/main" id="{B817D9AD-5E85-4E85-AC3E-43E24FA91A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580219"/>
            <a:ext cx="4383459" cy="5287256"/>
          </a:xfrm>
          <a:custGeom>
            <a:avLst/>
            <a:gdLst>
              <a:gd name="connsiteX0" fmla="*/ 1504462 w 4383459"/>
              <a:gd name="connsiteY0" fmla="*/ 0 h 5287256"/>
              <a:gd name="connsiteX1" fmla="*/ 4383459 w 4383459"/>
              <a:gd name="connsiteY1" fmla="*/ 2878997 h 5287256"/>
              <a:gd name="connsiteX2" fmla="*/ 3114137 w 4383459"/>
              <a:gd name="connsiteY2" fmla="*/ 5266307 h 5287256"/>
              <a:gd name="connsiteX3" fmla="*/ 3079653 w 4383459"/>
              <a:gd name="connsiteY3" fmla="*/ 5287256 h 5287256"/>
              <a:gd name="connsiteX4" fmla="*/ 0 w 4383459"/>
              <a:gd name="connsiteY4" fmla="*/ 5287256 h 5287256"/>
              <a:gd name="connsiteX5" fmla="*/ 0 w 4383459"/>
              <a:gd name="connsiteY5" fmla="*/ 427769 h 5287256"/>
              <a:gd name="connsiteX6" fmla="*/ 132161 w 4383459"/>
              <a:gd name="connsiteY6" fmla="*/ 347480 h 5287256"/>
              <a:gd name="connsiteX7" fmla="*/ 1504462 w 4383459"/>
              <a:gd name="connsiteY7" fmla="*/ 0 h 528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3459" h="5287256">
                <a:moveTo>
                  <a:pt x="1504462" y="0"/>
                </a:moveTo>
                <a:cubicBezTo>
                  <a:pt x="3094488" y="0"/>
                  <a:pt x="4383459" y="1288971"/>
                  <a:pt x="4383459" y="2878997"/>
                </a:cubicBezTo>
                <a:cubicBezTo>
                  <a:pt x="4383459" y="3872763"/>
                  <a:pt x="3879955" y="4748930"/>
                  <a:pt x="3114137" y="5266307"/>
                </a:cubicBezTo>
                <a:lnTo>
                  <a:pt x="3079653" y="5287256"/>
                </a:lnTo>
                <a:lnTo>
                  <a:pt x="0" y="5287256"/>
                </a:lnTo>
                <a:lnTo>
                  <a:pt x="0" y="427769"/>
                </a:lnTo>
                <a:lnTo>
                  <a:pt x="132161" y="347480"/>
                </a:lnTo>
                <a:cubicBezTo>
                  <a:pt x="540096" y="125876"/>
                  <a:pt x="1007579" y="0"/>
                  <a:pt x="1504462"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31" name="Freeform: Shape 76">
            <a:extLst>
              <a:ext uri="{FF2B5EF4-FFF2-40B4-BE49-F238E27FC236}">
                <a16:creationId xmlns:a16="http://schemas.microsoft.com/office/drawing/2014/main" id="{F0810290-E788-4DE3-B716-DBE58CC6A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2947" y="1"/>
            <a:ext cx="4185112" cy="3170097"/>
          </a:xfrm>
          <a:custGeom>
            <a:avLst/>
            <a:gdLst>
              <a:gd name="connsiteX0" fmla="*/ 301225 w 4185112"/>
              <a:gd name="connsiteY0" fmla="*/ 0 h 3170097"/>
              <a:gd name="connsiteX1" fmla="*/ 3883887 w 4185112"/>
              <a:gd name="connsiteY1" fmla="*/ 0 h 3170097"/>
              <a:gd name="connsiteX2" fmla="*/ 3932552 w 4185112"/>
              <a:gd name="connsiteY2" fmla="*/ 80105 h 3170097"/>
              <a:gd name="connsiteX3" fmla="*/ 4185112 w 4185112"/>
              <a:gd name="connsiteY3" fmla="*/ 1077541 h 3170097"/>
              <a:gd name="connsiteX4" fmla="*/ 2092556 w 4185112"/>
              <a:gd name="connsiteY4" fmla="*/ 3170097 h 3170097"/>
              <a:gd name="connsiteX5" fmla="*/ 0 w 4185112"/>
              <a:gd name="connsiteY5" fmla="*/ 1077541 h 3170097"/>
              <a:gd name="connsiteX6" fmla="*/ 252561 w 4185112"/>
              <a:gd name="connsiteY6" fmla="*/ 80105 h 317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5112" h="3170097">
                <a:moveTo>
                  <a:pt x="301225" y="0"/>
                </a:moveTo>
                <a:lnTo>
                  <a:pt x="3883887" y="0"/>
                </a:lnTo>
                <a:lnTo>
                  <a:pt x="3932552" y="80105"/>
                </a:lnTo>
                <a:cubicBezTo>
                  <a:pt x="4093621" y="376606"/>
                  <a:pt x="4185112" y="716389"/>
                  <a:pt x="4185112" y="1077541"/>
                </a:cubicBezTo>
                <a:cubicBezTo>
                  <a:pt x="4185112" y="2233228"/>
                  <a:pt x="3248243" y="3170097"/>
                  <a:pt x="2092556" y="3170097"/>
                </a:cubicBezTo>
                <a:cubicBezTo>
                  <a:pt x="936869" y="3170097"/>
                  <a:pt x="0" y="2233228"/>
                  <a:pt x="0" y="1077541"/>
                </a:cubicBezTo>
                <a:cubicBezTo>
                  <a:pt x="0" y="716389"/>
                  <a:pt x="91491" y="376606"/>
                  <a:pt x="252561" y="80105"/>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a:extLst>
              <a:ext uri="{FF2B5EF4-FFF2-40B4-BE49-F238E27FC236}">
                <a16:creationId xmlns:a16="http://schemas.microsoft.com/office/drawing/2014/main" id="{E9F1C4DE-DA66-429C-A2F1-CAB63608DD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6641" y="228601"/>
            <a:ext cx="3105139" cy="2613199"/>
          </a:xfrm>
          <a:prstGeom prst="rect">
            <a:avLst/>
          </a:prstGeom>
        </p:spPr>
      </p:pic>
      <p:pic>
        <p:nvPicPr>
          <p:cNvPr id="1026" name="Picture 2" descr="Image result for department of housing and urban development">
            <a:extLst>
              <a:ext uri="{FF2B5EF4-FFF2-40B4-BE49-F238E27FC236}">
                <a16:creationId xmlns:a16="http://schemas.microsoft.com/office/drawing/2014/main" id="{A33BEC22-4664-4EB5-A155-2428119B1E6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3182" y="2839033"/>
            <a:ext cx="2861513" cy="286151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2869A640-AA25-4ED7-8B79-6C2E5C894B8C}"/>
              </a:ext>
            </a:extLst>
          </p:cNvPr>
          <p:cNvSpPr>
            <a:spLocks noGrp="1"/>
          </p:cNvSpPr>
          <p:nvPr>
            <p:ph type="sldNum" sz="quarter" idx="12"/>
          </p:nvPr>
        </p:nvSpPr>
        <p:spPr>
          <a:xfrm>
            <a:off x="10825931" y="6223703"/>
            <a:ext cx="570728" cy="314067"/>
          </a:xfrm>
        </p:spPr>
        <p:txBody>
          <a:bodyPr>
            <a:normAutofit/>
          </a:bodyPr>
          <a:lstStyle/>
          <a:p>
            <a:pPr>
              <a:spcAft>
                <a:spcPts val="600"/>
              </a:spcAft>
            </a:pPr>
            <a:fld id="{DF4627E7-C7BD-4E3D-988E-2A130E5CD177}" type="slidenum">
              <a:rPr lang="en-US" sz="1100">
                <a:solidFill>
                  <a:srgbClr val="898989"/>
                </a:solidFill>
              </a:rPr>
              <a:pPr>
                <a:spcAft>
                  <a:spcPts val="600"/>
                </a:spcAft>
              </a:pPr>
              <a:t>1</a:t>
            </a:fld>
            <a:endParaRPr lang="en-US" sz="1100" dirty="0">
              <a:solidFill>
                <a:srgbClr val="898989"/>
              </a:solidFill>
            </a:endParaRPr>
          </a:p>
        </p:txBody>
      </p:sp>
    </p:spTree>
    <p:extLst>
      <p:ext uri="{BB962C8B-B14F-4D97-AF65-F5344CB8AC3E}">
        <p14:creationId xmlns:p14="http://schemas.microsoft.com/office/powerpoint/2010/main" val="3280998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(B) Terms of the COVID-19 National Emergency Forbearance Loss Mitigation Advance</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10</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55000" lnSpcReduction="20000"/>
          </a:bodyPr>
          <a:lstStyle/>
          <a:p>
            <a:endParaRPr lang="en-US" dirty="0"/>
          </a:p>
          <a:p>
            <a:pPr marL="0" indent="0">
              <a:buNone/>
            </a:pPr>
            <a:r>
              <a:rPr lang="en-US" sz="2900" b="1" dirty="0"/>
              <a:t>Two months after initial default (Nov. 2017), Loss mitigation efforts resulted in $5K Partial Claim or LMA to lender. </a:t>
            </a:r>
          </a:p>
          <a:p>
            <a:pPr marL="0" indent="0">
              <a:buNone/>
            </a:pPr>
            <a:endParaRPr lang="en-US" sz="2900" b="1" dirty="0"/>
          </a:p>
          <a:p>
            <a:pPr marL="0" indent="0">
              <a:buNone/>
            </a:pPr>
            <a:r>
              <a:rPr lang="en-US" sz="2900" b="1" dirty="0"/>
              <a:t>The COVID-19 Loss Mitigation Advance does not exceed the Available Loss Mitigation Advance Remaining. The Available Loss Mitigation Advance Remaining is established using the formula below: </a:t>
            </a:r>
          </a:p>
          <a:p>
            <a:endParaRPr lang="en-US" sz="2900" dirty="0"/>
          </a:p>
          <a:p>
            <a:r>
              <a:rPr lang="en-US" sz="2900" dirty="0"/>
              <a:t>Loss Mitigation		Existing HUD 		Available </a:t>
            </a:r>
            <a:r>
              <a:rPr lang="en-US" sz="2900" b="1" dirty="0"/>
              <a:t> </a:t>
            </a:r>
          </a:p>
          <a:p>
            <a:pPr marL="0" indent="0">
              <a:buNone/>
            </a:pPr>
            <a:r>
              <a:rPr lang="en-US" sz="2900" dirty="0"/>
              <a:t>    Advance Limit	     -	Loss Mitigation	   =	Loss Mitigation</a:t>
            </a:r>
          </a:p>
          <a:p>
            <a:pPr marL="0" indent="0">
              <a:buNone/>
            </a:pPr>
            <a:r>
              <a:rPr lang="en-US" sz="2900" dirty="0"/>
              <a:t>			Advance Liens 		Advance Remaining </a:t>
            </a:r>
          </a:p>
          <a:p>
            <a:pPr marL="0" indent="0">
              <a:buNone/>
            </a:pPr>
            <a:r>
              <a:rPr lang="en-US" sz="2900" dirty="0">
                <a:highlight>
                  <a:srgbClr val="FFFF00"/>
                </a:highlight>
              </a:rPr>
              <a:t>Ex. - $30K 	     -        		$5K          		   =    	$25K</a:t>
            </a:r>
          </a:p>
          <a:p>
            <a:pPr marL="0" indent="0">
              <a:buNone/>
            </a:pPr>
            <a:endParaRPr lang="en-US" sz="2900" dirty="0"/>
          </a:p>
          <a:p>
            <a:r>
              <a:rPr lang="en-US" sz="2900" b="1" dirty="0"/>
              <a:t>The Available Loss Mitigation Advance Remaining is the maximum allowable advance authorized under the COVID-19 Loss Mitigation Advance. </a:t>
            </a:r>
          </a:p>
          <a:p>
            <a:r>
              <a:rPr lang="en-US" sz="2900" b="1" dirty="0"/>
              <a:t>The borrower receives only one COVID-19 National Emergency Loss Mitigation Advance for the purpose of a COVID-19 National Emergency initial and extended Forbearance. </a:t>
            </a:r>
          </a:p>
          <a:p>
            <a:pPr marL="0" indent="0">
              <a:buNone/>
            </a:pPr>
            <a:r>
              <a:rPr lang="en-US" sz="2900"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41860079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4" y="213976"/>
            <a:ext cx="5660738" cy="1650336"/>
          </a:xfrm>
          <a:solidFill>
            <a:schemeClr val="accent1">
              <a:lumMod val="75000"/>
            </a:schemeClr>
          </a:solidFill>
        </p:spPr>
        <p:txBody>
          <a:bodyPr>
            <a:normAutofit fontScale="90000"/>
          </a:bodyPr>
          <a:lstStyle/>
          <a:p>
            <a:pPr algn="ctr"/>
            <a:r>
              <a:rPr lang="en-US" sz="3200" dirty="0">
                <a:solidFill>
                  <a:srgbClr val="FFFFFF"/>
                </a:solidFill>
              </a:rPr>
              <a:t>Required Documentation for Section 184 COVID-19 National Emergency Forbearance Loss Mitigation Advances  </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11</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25000" lnSpcReduction="20000"/>
          </a:bodyPr>
          <a:lstStyle/>
          <a:p>
            <a:pPr marL="514350" indent="-514350">
              <a:buAutoNum type="alphaUcParenBoth"/>
            </a:pPr>
            <a:endParaRPr lang="en-US" sz="6000" b="1" dirty="0"/>
          </a:p>
          <a:p>
            <a:pPr marL="514350" indent="-514350">
              <a:buAutoNum type="alphaUcParenBoth"/>
            </a:pPr>
            <a:r>
              <a:rPr lang="en-US" sz="6400" b="1" dirty="0"/>
              <a:t>COVID-19 National Emergency Forbearance Loss Mitigation Advance Promissory Note and Subordinate Mortgage/Deed of Trust </a:t>
            </a:r>
            <a:endParaRPr lang="en-US" sz="6400" dirty="0"/>
          </a:p>
          <a:p>
            <a:pPr marL="514350" indent="-514350">
              <a:buAutoNum type="arabicPeriod"/>
            </a:pPr>
            <a:r>
              <a:rPr lang="en-US" sz="6400" dirty="0"/>
              <a:t>Full Section 184 Case Number </a:t>
            </a:r>
          </a:p>
          <a:p>
            <a:pPr marL="514350" indent="-514350">
              <a:buAutoNum type="arabicPeriod" startAt="2"/>
            </a:pPr>
            <a:r>
              <a:rPr lang="en-US" sz="6400" dirty="0"/>
              <a:t>Substantially similar to the COVID-19 National Emergency Forbearance Loss Mitigation Promissory Note and Subordinate Mortgage/Deed of Trust model documents to be posted on </a:t>
            </a:r>
            <a:r>
              <a:rPr lang="en-US" sz="6400" u="sng" dirty="0">
                <a:solidFill>
                  <a:schemeClr val="accent1"/>
                </a:solidFill>
              </a:rPr>
              <a:t>www.hud.gov/codetalk </a:t>
            </a:r>
          </a:p>
          <a:p>
            <a:pPr marL="514350" indent="-514350">
              <a:buAutoNum type="arabicPeriod" startAt="2"/>
            </a:pPr>
            <a:r>
              <a:rPr lang="en-US" sz="6400" dirty="0"/>
              <a:t>Any amendment required by state or federal law or regulations</a:t>
            </a:r>
          </a:p>
          <a:p>
            <a:pPr marL="514350" indent="-514350">
              <a:buAutoNum type="arabicPeriod" startAt="2"/>
            </a:pPr>
            <a:r>
              <a:rPr lang="en-US" sz="6400" dirty="0"/>
              <a:t>Note must be executed by borrower in favor of the Secretary of The Department of Housing and Urban Development</a:t>
            </a:r>
          </a:p>
          <a:p>
            <a:pPr marL="514350" indent="-514350">
              <a:buAutoNum type="arabicPeriod" startAt="2"/>
            </a:pPr>
            <a:r>
              <a:rPr lang="en-US" sz="6400" dirty="0"/>
              <a:t>Mortgage/Deed of Trust must be executed by borrower</a:t>
            </a:r>
          </a:p>
          <a:p>
            <a:pPr marL="514350" indent="-514350">
              <a:buAutoNum type="arabicPeriod" startAt="2"/>
            </a:pPr>
            <a:r>
              <a:rPr lang="en-US" sz="6400" dirty="0"/>
              <a:t>Mortgage/Deed of Trust must be submitted to applicable county recording office, BIA, Regional LTRO, or Tribal LTRO for recordation within 5 days of borrower’s signature</a:t>
            </a:r>
          </a:p>
          <a:p>
            <a:pPr marL="514350" indent="-514350">
              <a:buAutoNum type="arabicPeriod" startAt="2"/>
            </a:pPr>
            <a:r>
              <a:rPr lang="en-US" sz="6400" dirty="0"/>
              <a:t>Lender must ensure recordation of Mortgage/Deed of Trust does not jeopardize first lien status of Section 184 loan. 	</a:t>
            </a:r>
          </a:p>
          <a:p>
            <a:pPr marL="0" indent="0">
              <a:buNone/>
            </a:pPr>
            <a:endParaRPr lang="en-US" sz="6400"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42387508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4" y="213976"/>
            <a:ext cx="5660738" cy="1650336"/>
          </a:xfrm>
          <a:solidFill>
            <a:schemeClr val="accent1">
              <a:lumMod val="75000"/>
            </a:schemeClr>
          </a:solidFill>
        </p:spPr>
        <p:txBody>
          <a:bodyPr>
            <a:normAutofit fontScale="90000"/>
          </a:bodyPr>
          <a:lstStyle/>
          <a:p>
            <a:pPr algn="ctr"/>
            <a:r>
              <a:rPr lang="en-US" sz="3200" dirty="0">
                <a:solidFill>
                  <a:srgbClr val="FFFFFF"/>
                </a:solidFill>
              </a:rPr>
              <a:t>Required Documentation for Section 184 COVID-19 National Emergency Forbearance Loss Mitigation Advances  </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12</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25000" lnSpcReduction="20000"/>
          </a:bodyPr>
          <a:lstStyle/>
          <a:p>
            <a:pPr marL="514350" indent="-514350">
              <a:buAutoNum type="alphaUcParenBoth"/>
            </a:pPr>
            <a:endParaRPr lang="en-US" sz="6000" b="1" dirty="0"/>
          </a:p>
          <a:p>
            <a:pPr marL="0" indent="0">
              <a:buNone/>
            </a:pPr>
            <a:r>
              <a:rPr lang="en-US" sz="6400" b="1" dirty="0"/>
              <a:t>(B)  Lender Must Deliver To HUD:  </a:t>
            </a:r>
          </a:p>
          <a:p>
            <a:r>
              <a:rPr lang="en-US" sz="6400" b="1" dirty="0"/>
              <a:t>Original Executed COVID-19 National Emergency Forbearance Loss Mitigation Advance Promissory Note – NO Later than 60 Days from Execution Date</a:t>
            </a:r>
          </a:p>
          <a:p>
            <a:r>
              <a:rPr lang="en-US" sz="6400" b="1" dirty="0"/>
              <a:t>Original Recorded COVID-19 National Emergency Forbearance Loss Mitigation Advance Subordinate Mortgage/Deed of Trust	 - NO  than 6 Months from Execution Date </a:t>
            </a:r>
          </a:p>
          <a:p>
            <a:r>
              <a:rPr lang="en-US" sz="6400" b="1" dirty="0"/>
              <a:t>A Cover Letter with Section 184 Case Number</a:t>
            </a:r>
          </a:p>
          <a:p>
            <a:pPr marL="0" indent="0">
              <a:buNone/>
            </a:pPr>
            <a:endParaRPr lang="en-US" sz="6400" b="1" dirty="0"/>
          </a:p>
          <a:p>
            <a:pPr marL="0" indent="0">
              <a:buNone/>
            </a:pPr>
            <a:r>
              <a:rPr lang="en-US" sz="6400" b="1" dirty="0"/>
              <a:t>(C)  Lender Must Keep in their files:</a:t>
            </a:r>
          </a:p>
          <a:p>
            <a:endParaRPr lang="en-US" sz="6400" dirty="0"/>
          </a:p>
          <a:p>
            <a:r>
              <a:rPr lang="en-US" sz="6400" dirty="0"/>
              <a:t>Evidence of the date the lender received the executed COVID-19 National Emergency Forbearance Loss Mitigation Advance documents from the borrower. 	</a:t>
            </a:r>
          </a:p>
          <a:p>
            <a:r>
              <a:rPr lang="en-US" sz="6400" dirty="0"/>
              <a:t>Evidence of the date the COVID-19 National Emergency Forbearance Loss Mitigation Advance Subordinate Mortgage/Deed of Trust was submitted for recordation. </a:t>
            </a:r>
          </a:p>
          <a:p>
            <a:r>
              <a:rPr lang="en-US" sz="6400" dirty="0"/>
              <a:t>A copy of the executed COVID-19 National Emergency Forbearance Loss Mitigation Advance Promissory Note. </a:t>
            </a:r>
          </a:p>
          <a:p>
            <a:r>
              <a:rPr lang="en-US" sz="6400" dirty="0"/>
              <a:t>A copy of the recorded COVID-19 National Emergency Forbearance Loss Mitigation Advance Subordinate Mortgage/Deed of Trust </a:t>
            </a:r>
          </a:p>
          <a:p>
            <a:pPr marL="0" indent="0">
              <a:buNone/>
            </a:pPr>
            <a:r>
              <a:rPr lang="en-US" dirty="0"/>
              <a:t>	</a:t>
            </a:r>
          </a:p>
          <a:p>
            <a:endParaRPr lang="en-US" sz="6000" dirty="0"/>
          </a:p>
          <a:p>
            <a:pPr marL="0" indent="0">
              <a:buNone/>
            </a:pPr>
            <a:r>
              <a:rPr lang="en-US" sz="5500" dirty="0"/>
              <a:t> </a:t>
            </a:r>
          </a:p>
          <a:p>
            <a:pPr marL="0" indent="0">
              <a:buNone/>
            </a:pPr>
            <a:endParaRPr lang="en-US" sz="5500" dirty="0"/>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583060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4" y="213976"/>
            <a:ext cx="5660738" cy="1650336"/>
          </a:xfrm>
          <a:solidFill>
            <a:schemeClr val="accent1">
              <a:lumMod val="75000"/>
            </a:schemeClr>
          </a:solidFill>
        </p:spPr>
        <p:txBody>
          <a:bodyPr>
            <a:normAutofit fontScale="90000"/>
          </a:bodyPr>
          <a:lstStyle/>
          <a:p>
            <a:pPr algn="ctr"/>
            <a:r>
              <a:rPr lang="en-US" sz="3200" dirty="0">
                <a:solidFill>
                  <a:srgbClr val="FFFFFF"/>
                </a:solidFill>
              </a:rPr>
              <a:t>Required Documentation for Section 184A COVID-19 National Emergency Forbearance Loss Mitigation Advances  </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13</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25000" lnSpcReduction="20000"/>
          </a:bodyPr>
          <a:lstStyle/>
          <a:p>
            <a:pPr marL="0" indent="0">
              <a:buNone/>
            </a:pPr>
            <a:endParaRPr lang="en-US" dirty="0"/>
          </a:p>
          <a:p>
            <a:pPr marL="0" indent="0">
              <a:buNone/>
            </a:pPr>
            <a:endParaRPr lang="en-US" dirty="0"/>
          </a:p>
          <a:p>
            <a:pPr marL="0" indent="0">
              <a:buNone/>
            </a:pPr>
            <a:r>
              <a:rPr lang="en-US" sz="8000" b="1" dirty="0"/>
              <a:t>Section 184A Documentation Requirement vs Section 184</a:t>
            </a:r>
          </a:p>
          <a:p>
            <a:pPr marL="0" indent="0">
              <a:buNone/>
            </a:pPr>
            <a:endParaRPr lang="en-US" sz="8000" dirty="0"/>
          </a:p>
          <a:p>
            <a:pPr marL="0" indent="0">
              <a:buNone/>
            </a:pPr>
            <a:r>
              <a:rPr lang="en-US" sz="8000" dirty="0"/>
              <a:t>No Subordinate Mortgage for Section 184A </a:t>
            </a:r>
          </a:p>
          <a:p>
            <a:pPr lvl="1"/>
            <a:r>
              <a:rPr lang="en-US" sz="8000" dirty="0"/>
              <a:t>DHH (Department of Hawaiian Homelands) has restrictions on Subordinate Mortgages</a:t>
            </a:r>
          </a:p>
          <a:p>
            <a:pPr lvl="1"/>
            <a:r>
              <a:rPr lang="en-US" sz="8000" dirty="0"/>
              <a:t>HUD wanted to provide relief despite these restrictions</a:t>
            </a:r>
          </a:p>
          <a:p>
            <a:pPr marL="457189" lvl="1" indent="0">
              <a:buNone/>
            </a:pPr>
            <a:endParaRPr lang="en-US" sz="8000" dirty="0"/>
          </a:p>
          <a:p>
            <a:pPr marL="0" indent="0">
              <a:buNone/>
            </a:pPr>
            <a:r>
              <a:rPr lang="en-US" sz="8000" dirty="0"/>
              <a:t>Effect of Section 184A Forbearance Loss Mitigation Advance will be same for Lender/Borrower</a:t>
            </a:r>
          </a:p>
          <a:p>
            <a:pPr marL="0" indent="0">
              <a:buNone/>
            </a:pPr>
            <a:endParaRPr lang="en-US" sz="8000" dirty="0"/>
          </a:p>
          <a:p>
            <a:pPr marL="0" indent="0">
              <a:buNone/>
            </a:pPr>
            <a:r>
              <a:rPr lang="en-US" sz="8000" dirty="0"/>
              <a:t>Other Documentation Requirements Same as Section 184 Documentation Requirements Noted Above</a:t>
            </a:r>
          </a:p>
          <a:p>
            <a:pPr marL="0" indent="0">
              <a:buNone/>
            </a:pPr>
            <a:endParaRPr lang="en-US" sz="2900" dirty="0"/>
          </a:p>
          <a:p>
            <a:pPr marL="0" indent="0">
              <a:buNone/>
            </a:pPr>
            <a:r>
              <a:rPr lang="en-US" sz="5500" dirty="0"/>
              <a:t> </a:t>
            </a:r>
          </a:p>
          <a:p>
            <a:pPr marL="0" indent="0">
              <a:buNone/>
            </a:pPr>
            <a:endParaRPr lang="en-US" sz="5500" dirty="0"/>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5171348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r>
              <a:rPr lang="en-US" sz="3100" b="1" dirty="0">
                <a:solidFill>
                  <a:schemeClr val="bg1"/>
                </a:solidFill>
              </a:rPr>
              <a:t>Reconciliation of COVID-19 National </a:t>
            </a:r>
            <a:br>
              <a:rPr lang="en-US" sz="3100" b="1" dirty="0">
                <a:solidFill>
                  <a:schemeClr val="bg1"/>
                </a:solidFill>
              </a:rPr>
            </a:br>
            <a:r>
              <a:rPr lang="en-US" sz="3100" b="1" dirty="0">
                <a:solidFill>
                  <a:schemeClr val="bg1"/>
                </a:solidFill>
              </a:rPr>
              <a:t>Emergency Forbearance Loss Mitigation Advances </a:t>
            </a: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14</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70000" lnSpcReduction="20000"/>
          </a:bodyPr>
          <a:lstStyle/>
          <a:p>
            <a:pPr marL="0" indent="0">
              <a:buNone/>
            </a:pPr>
            <a:endParaRPr lang="en-US" dirty="0"/>
          </a:p>
          <a:p>
            <a:pPr marL="0" indent="0">
              <a:buNone/>
            </a:pPr>
            <a:r>
              <a:rPr lang="en-US" sz="2900" b="1" dirty="0"/>
              <a:t>Lender Miscalculation of COVID-19 National Emergency Forbearance Loss Mitigation Advance Amount: </a:t>
            </a:r>
          </a:p>
          <a:p>
            <a:pPr marL="0" indent="0">
              <a:buNone/>
            </a:pPr>
            <a:endParaRPr lang="en-US" sz="2600" dirty="0"/>
          </a:p>
          <a:p>
            <a:pPr marL="0" indent="0">
              <a:buNone/>
            </a:pPr>
            <a:r>
              <a:rPr lang="en-US" sz="2600" dirty="0"/>
              <a:t>Resulting in an overpayment to lender </a:t>
            </a:r>
          </a:p>
          <a:p>
            <a:r>
              <a:rPr lang="en-US" sz="2300" dirty="0"/>
              <a:t>Lender must remit overpaid amount immediately to HUD using </a:t>
            </a:r>
            <a:r>
              <a:rPr lang="en-US" sz="2300" b="1" u="sng" dirty="0">
                <a:solidFill>
                  <a:schemeClr val="accent1"/>
                </a:solidFill>
              </a:rPr>
              <a:t>www.pay.gov. </a:t>
            </a:r>
          </a:p>
          <a:p>
            <a:r>
              <a:rPr lang="en-US" sz="2300" dirty="0"/>
              <a:t>Lender must indicate the repayment purpose in the comments. </a:t>
            </a:r>
          </a:p>
          <a:p>
            <a:r>
              <a:rPr lang="en-US" sz="2300" dirty="0"/>
              <a:t>Lender must send an email to the </a:t>
            </a:r>
            <a:r>
              <a:rPr lang="en-US" sz="2300" b="1" u="sng" dirty="0">
                <a:solidFill>
                  <a:schemeClr val="accent1"/>
                </a:solidFill>
              </a:rPr>
              <a:t>Section184Claims@HUD.gov</a:t>
            </a:r>
            <a:r>
              <a:rPr lang="en-US" sz="2300" b="1" u="sng" dirty="0">
                <a:solidFill>
                  <a:srgbClr val="00B0F0"/>
                </a:solidFill>
              </a:rPr>
              <a:t> </a:t>
            </a:r>
            <a:r>
              <a:rPr lang="en-US" sz="2300" dirty="0"/>
              <a:t>notifying HUD of the payment, including the amount, borrower’s last name, and Section 184/184A Case Number </a:t>
            </a:r>
            <a:r>
              <a:rPr lang="en-US" dirty="0"/>
              <a:t>	</a:t>
            </a:r>
          </a:p>
          <a:p>
            <a:pPr marL="0" indent="0">
              <a:buNone/>
            </a:pPr>
            <a:r>
              <a:rPr lang="en-US" sz="2600" dirty="0"/>
              <a:t>Lender claimed less than the actual COVID-19 National Emergency Forbearance Loss Mitigation Advance Promissory Note amount</a:t>
            </a:r>
          </a:p>
          <a:p>
            <a:r>
              <a:rPr lang="en-US" sz="2300" dirty="0"/>
              <a:t>Lender must absorb the cost of the miscalculation. </a:t>
            </a:r>
          </a:p>
          <a:p>
            <a:pPr marL="0" indent="0">
              <a:buNone/>
            </a:pPr>
            <a:r>
              <a:rPr lang="en-US" sz="2300" dirty="0"/>
              <a:t>Lend</a:t>
            </a:r>
            <a:r>
              <a:rPr lang="en-US" sz="2600" dirty="0"/>
              <a:t>er </a:t>
            </a:r>
            <a:r>
              <a:rPr lang="en-US" sz="2300" dirty="0"/>
              <a:t>must include their review process for ensuring the accurate calculation of COVID-19 National Emergency Forbearance Loss Mitigation Advance in their required Quality Control Plan. </a:t>
            </a:r>
            <a:r>
              <a:rPr lang="en-US" dirty="0"/>
              <a:t>	</a:t>
            </a:r>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20996366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4" y="193241"/>
            <a:ext cx="5660738" cy="1650336"/>
          </a:xfrm>
          <a:solidFill>
            <a:schemeClr val="accent1">
              <a:lumMod val="75000"/>
            </a:schemeClr>
          </a:solidFill>
        </p:spPr>
        <p:txBody>
          <a:bodyPr>
            <a:normAutofit fontScale="90000"/>
          </a:bodyPr>
          <a:lstStyle/>
          <a:p>
            <a:pPr algn="ctr"/>
            <a:br>
              <a:rPr lang="en-US" sz="1800" b="1" dirty="0"/>
            </a:br>
            <a:br>
              <a:rPr lang="en-US" sz="1800" b="1" dirty="0"/>
            </a:br>
            <a:br>
              <a:rPr lang="en-US" sz="1800" b="1" dirty="0"/>
            </a:br>
            <a:br>
              <a:rPr lang="en-US" sz="1800" b="1" dirty="0"/>
            </a:br>
            <a:r>
              <a:rPr lang="en-US" sz="3100" b="1" dirty="0">
                <a:solidFill>
                  <a:schemeClr val="bg1"/>
                </a:solidFill>
              </a:rPr>
              <a:t>General Provisions for Loss Mitigation for Borrowers Affected by COVID-19 National Emergency </a:t>
            </a:r>
            <a:r>
              <a:rPr lang="en-US" sz="3100" dirty="0">
                <a:solidFill>
                  <a:schemeClr val="bg1"/>
                </a:solidFill>
              </a:rPr>
              <a:t>	</a:t>
            </a:r>
            <a:br>
              <a:rPr lang="en-US" sz="3100" dirty="0">
                <a:solidFill>
                  <a:schemeClr val="bg1"/>
                </a:solidFill>
              </a:rPr>
            </a:b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15</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47500" lnSpcReduction="20000"/>
          </a:bodyPr>
          <a:lstStyle/>
          <a:p>
            <a:endParaRPr lang="en-US" dirty="0"/>
          </a:p>
          <a:p>
            <a:pPr marL="0" indent="0">
              <a:buNone/>
            </a:pPr>
            <a:r>
              <a:rPr lang="en-US" sz="4000" b="1" dirty="0"/>
              <a:t>(A) Required Financial Evaluation COVID-19 National Emergency Loss Mitigation </a:t>
            </a:r>
            <a:endParaRPr lang="en-US" sz="4000" dirty="0"/>
          </a:p>
          <a:p>
            <a:pPr marL="0" indent="0">
              <a:buNone/>
            </a:pPr>
            <a:r>
              <a:rPr lang="en-US" sz="4000" dirty="0"/>
              <a:t>The lender must evaluate any Section 184/184A borrower not brought current through a COVID-19 National Emergency Loss Mitigation Advance for the following loss mitigation options: </a:t>
            </a:r>
          </a:p>
          <a:p>
            <a:r>
              <a:rPr lang="en-US" sz="4000" dirty="0"/>
              <a:t>Loan Modifications </a:t>
            </a:r>
          </a:p>
          <a:p>
            <a:r>
              <a:rPr lang="en-US" sz="4000" dirty="0"/>
              <a:t>Pre-Foreclosure Sales </a:t>
            </a:r>
          </a:p>
          <a:p>
            <a:r>
              <a:rPr lang="en-US" sz="4000" dirty="0"/>
              <a:t>Deed-in-Lieu or Lease-in-Lieu </a:t>
            </a:r>
          </a:p>
          <a:p>
            <a:r>
              <a:rPr lang="en-US" sz="4000" dirty="0"/>
              <a:t>Lenders must comply with the requirements in PIH Notice 2014-11, paragraph 7, </a:t>
            </a:r>
            <a:r>
              <a:rPr lang="en-US" sz="4000" i="1" dirty="0"/>
              <a:t>Loss mitigation Procedures </a:t>
            </a:r>
            <a:r>
              <a:rPr lang="en-US" sz="4000" dirty="0"/>
              <a:t>for Section 184 borrowers. </a:t>
            </a:r>
          </a:p>
          <a:p>
            <a:r>
              <a:rPr lang="en-US" sz="4000" dirty="0"/>
              <a:t>For Section 184A borrowers, HUD recommends lenders also follow these procedures. 	</a:t>
            </a:r>
          </a:p>
          <a:p>
            <a:endParaRPr lang="en-US" sz="4000" dirty="0"/>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3728546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4" y="193241"/>
            <a:ext cx="5660738" cy="1650336"/>
          </a:xfrm>
          <a:solidFill>
            <a:schemeClr val="accent1">
              <a:lumMod val="75000"/>
            </a:schemeClr>
          </a:solidFill>
        </p:spPr>
        <p:txBody>
          <a:bodyPr>
            <a:normAutofit fontScale="90000"/>
          </a:bodyPr>
          <a:lstStyle/>
          <a:p>
            <a:pPr algn="ctr"/>
            <a:br>
              <a:rPr lang="en-US" sz="1800" b="1" dirty="0"/>
            </a:br>
            <a:br>
              <a:rPr lang="en-US" sz="1800" b="1" dirty="0"/>
            </a:br>
            <a:br>
              <a:rPr lang="en-US" sz="1800" b="1" dirty="0"/>
            </a:br>
            <a:br>
              <a:rPr lang="en-US" sz="1800" b="1" dirty="0"/>
            </a:br>
            <a:r>
              <a:rPr lang="en-US" sz="3100" b="1" dirty="0">
                <a:solidFill>
                  <a:schemeClr val="bg1"/>
                </a:solidFill>
              </a:rPr>
              <a:t>General Provisions for Loss Mitigation for Borrowers Affected by COVID-19 National Emergency </a:t>
            </a:r>
            <a:r>
              <a:rPr lang="en-US" sz="3100" dirty="0">
                <a:solidFill>
                  <a:schemeClr val="bg1"/>
                </a:solidFill>
              </a:rPr>
              <a:t>	</a:t>
            </a:r>
            <a:br>
              <a:rPr lang="en-US" sz="3100" dirty="0">
                <a:solidFill>
                  <a:schemeClr val="bg1"/>
                </a:solidFill>
              </a:rPr>
            </a:b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16</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25000" lnSpcReduction="20000"/>
          </a:bodyPr>
          <a:lstStyle/>
          <a:p>
            <a:endParaRPr lang="en-US" dirty="0"/>
          </a:p>
          <a:p>
            <a:pPr marL="0" indent="0">
              <a:buNone/>
            </a:pPr>
            <a:r>
              <a:rPr lang="en-US" sz="7200" b="1" dirty="0"/>
              <a:t>(B) Terms of the Mortgage are Unaffected </a:t>
            </a:r>
            <a:endParaRPr lang="en-US" sz="7200" dirty="0"/>
          </a:p>
          <a:p>
            <a:r>
              <a:rPr lang="en-US" sz="6400" dirty="0"/>
              <a:t>Nothing in this DLL confers any right to a borrower to any loss mitigation or any other action by HUD or the lender beyond the COVID-19 National Emergency Forbearance. </a:t>
            </a:r>
          </a:p>
          <a:p>
            <a:r>
              <a:rPr lang="en-US" sz="6400" dirty="0"/>
              <a:t>The lender must comply with all provisions of the CARES Act. </a:t>
            </a:r>
          </a:p>
          <a:p>
            <a:r>
              <a:rPr lang="en-US" sz="6400" dirty="0"/>
              <a:t>Where a lender chooses to enforce its contractual rights after expiration of a Forbearance for Borrowers Affected by the COVID-19 National Emergency, the standard time frames to initiate foreclosure and reasonable diligence in prosecuting foreclosure following expiration of a foreclosure moratorium will apply. </a:t>
            </a:r>
            <a:r>
              <a:rPr lang="en-US" sz="5500" dirty="0"/>
              <a:t>	</a:t>
            </a:r>
          </a:p>
          <a:p>
            <a:endParaRPr lang="en-US" sz="5500" dirty="0"/>
          </a:p>
          <a:p>
            <a:pPr marL="0" indent="0">
              <a:buNone/>
            </a:pPr>
            <a:r>
              <a:rPr lang="en-US" sz="7200" b="1" dirty="0"/>
              <a:t>(C) Reporting to Consumer Reporting Agencies of Borrowers Impacted by COVID-19 National Emergency </a:t>
            </a:r>
            <a:endParaRPr lang="en-US" sz="7200" dirty="0"/>
          </a:p>
          <a:p>
            <a:r>
              <a:rPr lang="en-US" sz="6400" dirty="0"/>
              <a:t>Any Borrower who is granted a Forbearance for Borrowers Affected by the COVID-19 National Emergency and is otherwise performing as agreed is not considered to be delinquent for purposes of credit reporting. 	</a:t>
            </a:r>
          </a:p>
          <a:p>
            <a:r>
              <a:rPr lang="en-US" sz="6400" dirty="0"/>
              <a:t>HUD requires servicers to comply with the credit reporting requirements of the Fair Credit Reporting Act (FCRA); however, HUD encourages servicers to consider the impacts of the COVID-19 National Emergency on the borrower’s financial situation and any flexibilities a servicer may have under the FCRA when taking any negative credit reporting actions. 	</a:t>
            </a:r>
          </a:p>
          <a:p>
            <a:pPr marL="0" indent="0">
              <a:buNone/>
            </a:pPr>
            <a:r>
              <a:rPr lang="en-US" sz="4000" dirty="0"/>
              <a:t>	</a:t>
            </a:r>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8820898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br>
              <a:rPr lang="en-US" sz="2000" b="1" dirty="0"/>
            </a:br>
            <a:br>
              <a:rPr lang="en-US" sz="2000" b="1" dirty="0"/>
            </a:br>
            <a:br>
              <a:rPr lang="en-US" sz="2000" b="1" dirty="0"/>
            </a:br>
            <a:r>
              <a:rPr lang="en-US" sz="3100" b="1" dirty="0">
                <a:solidFill>
                  <a:schemeClr val="bg1"/>
                </a:solidFill>
              </a:rPr>
              <a:t>Reporting Requirements for Lenders and Services for Borrowers Under COVID-19 National Emergency </a:t>
            </a:r>
            <a:r>
              <a:rPr lang="en-US" dirty="0"/>
              <a:t>	</a:t>
            </a:r>
            <a:br>
              <a:rPr lang="en-US" dirty="0"/>
            </a:b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17</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pPr marL="0" indent="0">
              <a:buNone/>
            </a:pPr>
            <a:r>
              <a:rPr lang="en-US" dirty="0"/>
              <a:t>Section 184/184A Servicing Report requirements have been amended to include the following COVID-19 National Emergency data fields:</a:t>
            </a:r>
          </a:p>
          <a:p>
            <a:pPr marL="0" indent="0">
              <a:buNone/>
            </a:pPr>
            <a:endParaRPr lang="en-US" dirty="0"/>
          </a:p>
          <a:p>
            <a:pPr marL="0" indent="0">
              <a:buNone/>
            </a:pPr>
            <a:endParaRPr lang="en-US" dirty="0"/>
          </a:p>
          <a:p>
            <a:pPr marL="0" indent="0">
              <a:buNone/>
            </a:pPr>
            <a:endParaRPr lang="en-US" dirty="0"/>
          </a:p>
          <a:p>
            <a:pPr marL="0" indent="0">
              <a:buNone/>
            </a:pPr>
            <a:r>
              <a:rPr lang="en-US" u="sng" dirty="0">
                <a:solidFill>
                  <a:schemeClr val="accent1"/>
                </a:solidFill>
              </a:rPr>
              <a:t>184Servicing@hud.gov</a:t>
            </a:r>
            <a:r>
              <a:rPr lang="en-US" dirty="0"/>
              <a:t>	Beginning Mon. June 8 and every week thereafter</a:t>
            </a:r>
          </a:p>
          <a:p>
            <a:pPr marL="0" indent="0">
              <a:buNone/>
            </a:pPr>
            <a:endParaRPr lang="en-US" b="1" dirty="0">
              <a:latin typeface="Bookman Old Style" panose="02050604050505020204" pitchFamily="18" charset="0"/>
            </a:endParaRPr>
          </a:p>
        </p:txBody>
      </p:sp>
      <p:graphicFrame>
        <p:nvGraphicFramePr>
          <p:cNvPr id="7" name="Object 6">
            <a:extLst>
              <a:ext uri="{FF2B5EF4-FFF2-40B4-BE49-F238E27FC236}">
                <a16:creationId xmlns:a16="http://schemas.microsoft.com/office/drawing/2014/main" id="{BE4980E8-8146-4428-8E2F-F4A153202D65}"/>
              </a:ext>
            </a:extLst>
          </p:cNvPr>
          <p:cNvGraphicFramePr>
            <a:graphicFrameLocks noChangeAspect="1"/>
          </p:cNvGraphicFramePr>
          <p:nvPr>
            <p:extLst>
              <p:ext uri="{D42A27DB-BD31-4B8C-83A1-F6EECF244321}">
                <p14:modId xmlns:p14="http://schemas.microsoft.com/office/powerpoint/2010/main" val="4171568648"/>
              </p:ext>
            </p:extLst>
          </p:nvPr>
        </p:nvGraphicFramePr>
        <p:xfrm>
          <a:off x="561474" y="3569386"/>
          <a:ext cx="11216481" cy="948185"/>
        </p:xfrm>
        <a:graphic>
          <a:graphicData uri="http://schemas.openxmlformats.org/presentationml/2006/ole">
            <mc:AlternateContent xmlns:mc="http://schemas.openxmlformats.org/markup-compatibility/2006">
              <mc:Choice xmlns:v="urn:schemas-microsoft-com:vml" Requires="v">
                <p:oleObj spid="_x0000_s1027" name="Worksheet" r:id="rId5" imgW="8635931" imgH="749392" progId="Excel.Sheet.12">
                  <p:embed/>
                </p:oleObj>
              </mc:Choice>
              <mc:Fallback>
                <p:oleObj name="Worksheet" r:id="rId5" imgW="8635931" imgH="749392" progId="Excel.Sheet.12">
                  <p:embed/>
                  <p:pic>
                    <p:nvPicPr>
                      <p:cNvPr id="7" name="Object 6">
                        <a:extLst>
                          <a:ext uri="{FF2B5EF4-FFF2-40B4-BE49-F238E27FC236}">
                            <a16:creationId xmlns:a16="http://schemas.microsoft.com/office/drawing/2014/main" id="{BE4980E8-8146-4428-8E2F-F4A153202D65}"/>
                          </a:ext>
                        </a:extLst>
                      </p:cNvPr>
                      <p:cNvPicPr/>
                      <p:nvPr/>
                    </p:nvPicPr>
                    <p:blipFill>
                      <a:blip r:embed="rId6"/>
                      <a:stretch>
                        <a:fillRect/>
                      </a:stretch>
                    </p:blipFill>
                    <p:spPr>
                      <a:xfrm>
                        <a:off x="561474" y="3569386"/>
                        <a:ext cx="11216481" cy="948185"/>
                      </a:xfrm>
                      <a:prstGeom prst="rect">
                        <a:avLst/>
                      </a:prstGeom>
                    </p:spPr>
                  </p:pic>
                </p:oleObj>
              </mc:Fallback>
            </mc:AlternateContent>
          </a:graphicData>
        </a:graphic>
      </p:graphicFrame>
    </p:spTree>
    <p:extLst>
      <p:ext uri="{BB962C8B-B14F-4D97-AF65-F5344CB8AC3E}">
        <p14:creationId xmlns:p14="http://schemas.microsoft.com/office/powerpoint/2010/main" val="8527489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br>
              <a:rPr lang="en-US" sz="2700" b="1" dirty="0">
                <a:solidFill>
                  <a:schemeClr val="bg1"/>
                </a:solidFill>
              </a:rPr>
            </a:br>
            <a:r>
              <a:rPr lang="en-US" sz="3100" b="1" dirty="0">
                <a:solidFill>
                  <a:schemeClr val="bg1"/>
                </a:solidFill>
              </a:rPr>
              <a:t>Outreach Requirements for Lenders and Servicers to All Section 184 and 184A Borrowers </a:t>
            </a: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18</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47500" lnSpcReduction="20000"/>
          </a:bodyPr>
          <a:lstStyle/>
          <a:p>
            <a:endParaRPr lang="en-US" dirty="0"/>
          </a:p>
          <a:p>
            <a:r>
              <a:rPr lang="en-US" sz="3600" dirty="0"/>
              <a:t>Lenders and servicers must ensure borrowers are informed of all available relief options presented in this DLL. </a:t>
            </a:r>
          </a:p>
          <a:p>
            <a:r>
              <a:rPr lang="en-US" sz="3600" dirty="0"/>
              <a:t>Lenders may utilize any available methods for communicating with borrowers regarding the Forbearance for Borrowers Affected by the COVID-19 National Emergency and other loss mitigation options. </a:t>
            </a:r>
          </a:p>
          <a:p>
            <a:r>
              <a:rPr lang="en-US" sz="3600" dirty="0"/>
              <a:t>Acceptable methods of communication are emails, texts, fax, teleconferencing, websites, or sending out a general communication 	</a:t>
            </a:r>
          </a:p>
          <a:p>
            <a:pPr marL="0" indent="0">
              <a:buNone/>
            </a:pPr>
            <a:endParaRPr lang="en-US" sz="3600" b="1" dirty="0"/>
          </a:p>
          <a:p>
            <a:pPr marL="0" indent="0">
              <a:buNone/>
            </a:pPr>
            <a:r>
              <a:rPr lang="en-US" sz="3600" b="1" dirty="0"/>
              <a:t>Advising borrowers of the Forbearance for Borrowers Affected by the COVID-19 National Emergency </a:t>
            </a:r>
          </a:p>
          <a:p>
            <a:pPr marL="0" indent="0">
              <a:buNone/>
            </a:pPr>
            <a:r>
              <a:rPr lang="en-US" sz="3600" dirty="0"/>
              <a:t>At a minimum, Lenders should reach out to the following groups of borrowers: </a:t>
            </a:r>
          </a:p>
          <a:p>
            <a:r>
              <a:rPr lang="en-US" sz="3600" dirty="0"/>
              <a:t>Outreach to all borrowers by public posting </a:t>
            </a:r>
          </a:p>
          <a:p>
            <a:r>
              <a:rPr lang="en-US" sz="3600" dirty="0"/>
              <a:t>Outreach to all borrowers currently in default </a:t>
            </a:r>
          </a:p>
          <a:p>
            <a:r>
              <a:rPr lang="en-US" sz="3600" dirty="0"/>
              <a:t>Outreach to all borrowers currently in a loss mitigation plan </a:t>
            </a:r>
          </a:p>
          <a:p>
            <a:pPr marL="0" indent="0">
              <a:buNone/>
            </a:pPr>
            <a:r>
              <a:rPr lang="en-US" dirty="0"/>
              <a:t>	</a:t>
            </a:r>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15027987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br>
              <a:rPr lang="en-US" sz="2700" b="1" dirty="0">
                <a:solidFill>
                  <a:schemeClr val="bg1"/>
                </a:solidFill>
              </a:rPr>
            </a:br>
            <a:br>
              <a:rPr lang="en-US" sz="2700" b="1" dirty="0">
                <a:solidFill>
                  <a:schemeClr val="bg1"/>
                </a:solidFill>
              </a:rPr>
            </a:br>
            <a:r>
              <a:rPr lang="en-US" sz="3600" b="1" dirty="0">
                <a:solidFill>
                  <a:schemeClr val="bg1"/>
                </a:solidFill>
              </a:rPr>
              <a:t>Temporary Moratorium on Evictions </a:t>
            </a:r>
            <a:r>
              <a:rPr lang="en-US" dirty="0"/>
              <a:t>	</a:t>
            </a:r>
            <a:br>
              <a:rPr lang="en-US" dirty="0"/>
            </a:b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19</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55000" lnSpcReduction="20000"/>
          </a:bodyPr>
          <a:lstStyle/>
          <a:p>
            <a:endParaRPr lang="en-US" dirty="0"/>
          </a:p>
          <a:p>
            <a:r>
              <a:rPr lang="en-US" sz="3300" dirty="0"/>
              <a:t>Rental property held by a tribe or TDHE that is encumbered by a Section 184 guaranteed loan, is subject to a temporary moratorium on eviction. Section 4024(b) of the CARES Act provides an eviction moratorium through July 24, 2020. </a:t>
            </a:r>
          </a:p>
          <a:p>
            <a:pPr marL="0" indent="0">
              <a:buNone/>
            </a:pPr>
            <a:r>
              <a:rPr lang="en-US" sz="3300" b="1" dirty="0"/>
              <a:t>A Tribe or TDHE </a:t>
            </a:r>
            <a:r>
              <a:rPr lang="en-US" sz="3300" dirty="0"/>
              <a:t>providing rental units securing a Section 184 guaranteed loan, may not: </a:t>
            </a:r>
          </a:p>
          <a:p>
            <a:r>
              <a:rPr lang="en-US" sz="3300" dirty="0"/>
              <a:t>File with the court of jurisdiction, a legal action to evict or recover possession of the property from the tenant for nonpayment of rent or other fees or charges. </a:t>
            </a:r>
          </a:p>
          <a:p>
            <a:r>
              <a:rPr lang="en-US" sz="3300" dirty="0"/>
              <a:t>Charge fees, penalties, or other charges to the tenant related to such nonpayment of rent. </a:t>
            </a:r>
          </a:p>
          <a:p>
            <a:endParaRPr lang="en-US" sz="3300" dirty="0"/>
          </a:p>
          <a:p>
            <a:pPr marL="0" indent="0">
              <a:buNone/>
            </a:pPr>
            <a:r>
              <a:rPr lang="en-US" sz="3300" b="1" dirty="0"/>
              <a:t>The Tribe or TDHE: </a:t>
            </a:r>
          </a:p>
          <a:p>
            <a:r>
              <a:rPr lang="en-US" sz="3300" dirty="0"/>
              <a:t>May not issue a notice to vacate until after July 24, 2020. </a:t>
            </a:r>
          </a:p>
          <a:p>
            <a:r>
              <a:rPr lang="en-US" sz="3300" dirty="0"/>
              <a:t>Must provide the tenant with a 30-day notice to vacate after the expiration of the eviction moratorium on July 24, 2020. </a:t>
            </a:r>
          </a:p>
          <a:p>
            <a:pPr marL="0" indent="0">
              <a:buNone/>
            </a:pPr>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681648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70">
            <a:extLst>
              <a:ext uri="{FF2B5EF4-FFF2-40B4-BE49-F238E27FC236}">
                <a16:creationId xmlns:a16="http://schemas.microsoft.com/office/drawing/2014/main" id="{5434194B-EB56-4062-98C6-CB72F287E3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0022124"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9" name="Picture 72">
            <a:extLst>
              <a:ext uri="{FF2B5EF4-FFF2-40B4-BE49-F238E27FC236}">
                <a16:creationId xmlns:a16="http://schemas.microsoft.com/office/drawing/2014/main" id="{B3746DB1-35A8-422F-9955-4F8E75DBB07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Title 6">
            <a:extLst>
              <a:ext uri="{FF2B5EF4-FFF2-40B4-BE49-F238E27FC236}">
                <a16:creationId xmlns:a16="http://schemas.microsoft.com/office/drawing/2014/main" id="{DEF8236E-DD84-4262-989C-CAB0450249FF}"/>
              </a:ext>
            </a:extLst>
          </p:cNvPr>
          <p:cNvSpPr>
            <a:spLocks noGrp="1"/>
          </p:cNvSpPr>
          <p:nvPr>
            <p:ph type="ctrTitle"/>
          </p:nvPr>
        </p:nvSpPr>
        <p:spPr>
          <a:xfrm>
            <a:off x="5445300" y="3512696"/>
            <a:ext cx="5951359" cy="3170097"/>
          </a:xfrm>
        </p:spPr>
        <p:txBody>
          <a:bodyPr anchor="t">
            <a:normAutofit fontScale="90000"/>
          </a:bodyPr>
          <a:lstStyle/>
          <a:p>
            <a:pPr algn="r"/>
            <a:r>
              <a:rPr lang="en-US" sz="3200" b="1" dirty="0">
                <a:solidFill>
                  <a:srgbClr val="000000"/>
                </a:solidFill>
                <a:latin typeface="Bookman Old Style"/>
              </a:rPr>
              <a:t>DLL 2020-06 Overview</a:t>
            </a:r>
            <a:br>
              <a:rPr lang="en-US" sz="3200" b="1" dirty="0">
                <a:solidFill>
                  <a:srgbClr val="000000"/>
                </a:solidFill>
                <a:latin typeface="Bookman Old Style"/>
              </a:rPr>
            </a:br>
            <a:br>
              <a:rPr lang="en-US" sz="3200" b="1" dirty="0">
                <a:solidFill>
                  <a:srgbClr val="000000"/>
                </a:solidFill>
                <a:latin typeface="Bookman Old Style"/>
              </a:rPr>
            </a:br>
            <a:r>
              <a:rPr lang="en-US" sz="2700" b="1" dirty="0">
                <a:solidFill>
                  <a:srgbClr val="000000"/>
                </a:solidFill>
                <a:latin typeface="Bookman Old Style"/>
              </a:rPr>
              <a:t>Office Of Loan Guarantee</a:t>
            </a:r>
            <a:br>
              <a:rPr lang="en-US" sz="2700" b="1" dirty="0">
                <a:solidFill>
                  <a:srgbClr val="000000"/>
                </a:solidFill>
                <a:latin typeface="Bookman Old Style"/>
              </a:rPr>
            </a:br>
            <a:br>
              <a:rPr lang="en-US" sz="2700" b="1" dirty="0">
                <a:solidFill>
                  <a:srgbClr val="000000"/>
                </a:solidFill>
                <a:latin typeface="Bookman Old Style"/>
              </a:rPr>
            </a:br>
            <a:r>
              <a:rPr lang="en-US" sz="2700" b="1" dirty="0">
                <a:solidFill>
                  <a:srgbClr val="000000"/>
                </a:solidFill>
                <a:latin typeface="Bookman Old Style"/>
              </a:rPr>
              <a:t>Krisa Johnson – Director</a:t>
            </a:r>
            <a:br>
              <a:rPr lang="en-US" sz="2700" b="1" dirty="0">
                <a:solidFill>
                  <a:srgbClr val="000000"/>
                </a:solidFill>
                <a:latin typeface="Bookman Old Style"/>
              </a:rPr>
            </a:br>
            <a:br>
              <a:rPr lang="en-US" sz="2700" b="1" dirty="0">
                <a:solidFill>
                  <a:srgbClr val="000000"/>
                </a:solidFill>
                <a:latin typeface="Bookman Old Style"/>
              </a:rPr>
            </a:br>
            <a:r>
              <a:rPr lang="en-US" sz="2700" b="1" dirty="0">
                <a:solidFill>
                  <a:srgbClr val="000000"/>
                </a:solidFill>
                <a:latin typeface="Bookman Old Style"/>
              </a:rPr>
              <a:t>Jeffery Glass – Deputy Director</a:t>
            </a:r>
            <a:br>
              <a:rPr lang="en-US" b="1" dirty="0">
                <a:solidFill>
                  <a:srgbClr val="000000"/>
                </a:solidFill>
                <a:latin typeface="Bookman Old Style"/>
              </a:rPr>
            </a:br>
            <a:br>
              <a:rPr lang="en-US" b="1" dirty="0">
                <a:solidFill>
                  <a:srgbClr val="000000"/>
                </a:solidFill>
                <a:latin typeface="Bookman Old Style"/>
              </a:rPr>
            </a:br>
            <a:r>
              <a:rPr lang="en-US" b="1" dirty="0">
                <a:solidFill>
                  <a:srgbClr val="000000"/>
                </a:solidFill>
                <a:latin typeface="Bookman Old Style"/>
              </a:rPr>
              <a:t> </a:t>
            </a:r>
          </a:p>
        </p:txBody>
      </p:sp>
      <p:sp>
        <p:nvSpPr>
          <p:cNvPr id="1030" name="Freeform 57">
            <a:extLst>
              <a:ext uri="{FF2B5EF4-FFF2-40B4-BE49-F238E27FC236}">
                <a16:creationId xmlns:a16="http://schemas.microsoft.com/office/drawing/2014/main" id="{B817D9AD-5E85-4E85-AC3E-43E24FA91A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580219"/>
            <a:ext cx="4383459" cy="5287256"/>
          </a:xfrm>
          <a:custGeom>
            <a:avLst/>
            <a:gdLst>
              <a:gd name="connsiteX0" fmla="*/ 1504462 w 4383459"/>
              <a:gd name="connsiteY0" fmla="*/ 0 h 5287256"/>
              <a:gd name="connsiteX1" fmla="*/ 4383459 w 4383459"/>
              <a:gd name="connsiteY1" fmla="*/ 2878997 h 5287256"/>
              <a:gd name="connsiteX2" fmla="*/ 3114137 w 4383459"/>
              <a:gd name="connsiteY2" fmla="*/ 5266307 h 5287256"/>
              <a:gd name="connsiteX3" fmla="*/ 3079653 w 4383459"/>
              <a:gd name="connsiteY3" fmla="*/ 5287256 h 5287256"/>
              <a:gd name="connsiteX4" fmla="*/ 0 w 4383459"/>
              <a:gd name="connsiteY4" fmla="*/ 5287256 h 5287256"/>
              <a:gd name="connsiteX5" fmla="*/ 0 w 4383459"/>
              <a:gd name="connsiteY5" fmla="*/ 427769 h 5287256"/>
              <a:gd name="connsiteX6" fmla="*/ 132161 w 4383459"/>
              <a:gd name="connsiteY6" fmla="*/ 347480 h 5287256"/>
              <a:gd name="connsiteX7" fmla="*/ 1504462 w 4383459"/>
              <a:gd name="connsiteY7" fmla="*/ 0 h 528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83459" h="5287256">
                <a:moveTo>
                  <a:pt x="1504462" y="0"/>
                </a:moveTo>
                <a:cubicBezTo>
                  <a:pt x="3094488" y="0"/>
                  <a:pt x="4383459" y="1288971"/>
                  <a:pt x="4383459" y="2878997"/>
                </a:cubicBezTo>
                <a:cubicBezTo>
                  <a:pt x="4383459" y="3872763"/>
                  <a:pt x="3879955" y="4748930"/>
                  <a:pt x="3114137" y="5266307"/>
                </a:cubicBezTo>
                <a:lnTo>
                  <a:pt x="3079653" y="5287256"/>
                </a:lnTo>
                <a:lnTo>
                  <a:pt x="0" y="5287256"/>
                </a:lnTo>
                <a:lnTo>
                  <a:pt x="0" y="427769"/>
                </a:lnTo>
                <a:lnTo>
                  <a:pt x="132161" y="347480"/>
                </a:lnTo>
                <a:cubicBezTo>
                  <a:pt x="540096" y="125876"/>
                  <a:pt x="1007579" y="0"/>
                  <a:pt x="1504462"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31" name="Freeform: Shape 76">
            <a:extLst>
              <a:ext uri="{FF2B5EF4-FFF2-40B4-BE49-F238E27FC236}">
                <a16:creationId xmlns:a16="http://schemas.microsoft.com/office/drawing/2014/main" id="{F0810290-E788-4DE3-B716-DBE58CC6A8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12947" y="1"/>
            <a:ext cx="4185112" cy="3170097"/>
          </a:xfrm>
          <a:custGeom>
            <a:avLst/>
            <a:gdLst>
              <a:gd name="connsiteX0" fmla="*/ 301225 w 4185112"/>
              <a:gd name="connsiteY0" fmla="*/ 0 h 3170097"/>
              <a:gd name="connsiteX1" fmla="*/ 3883887 w 4185112"/>
              <a:gd name="connsiteY1" fmla="*/ 0 h 3170097"/>
              <a:gd name="connsiteX2" fmla="*/ 3932552 w 4185112"/>
              <a:gd name="connsiteY2" fmla="*/ 80105 h 3170097"/>
              <a:gd name="connsiteX3" fmla="*/ 4185112 w 4185112"/>
              <a:gd name="connsiteY3" fmla="*/ 1077541 h 3170097"/>
              <a:gd name="connsiteX4" fmla="*/ 2092556 w 4185112"/>
              <a:gd name="connsiteY4" fmla="*/ 3170097 h 3170097"/>
              <a:gd name="connsiteX5" fmla="*/ 0 w 4185112"/>
              <a:gd name="connsiteY5" fmla="*/ 1077541 h 3170097"/>
              <a:gd name="connsiteX6" fmla="*/ 252561 w 4185112"/>
              <a:gd name="connsiteY6" fmla="*/ 80105 h 317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85112" h="3170097">
                <a:moveTo>
                  <a:pt x="301225" y="0"/>
                </a:moveTo>
                <a:lnTo>
                  <a:pt x="3883887" y="0"/>
                </a:lnTo>
                <a:lnTo>
                  <a:pt x="3932552" y="80105"/>
                </a:lnTo>
                <a:cubicBezTo>
                  <a:pt x="4093621" y="376606"/>
                  <a:pt x="4185112" y="716389"/>
                  <a:pt x="4185112" y="1077541"/>
                </a:cubicBezTo>
                <a:cubicBezTo>
                  <a:pt x="4185112" y="2233228"/>
                  <a:pt x="3248243" y="3170097"/>
                  <a:pt x="2092556" y="3170097"/>
                </a:cubicBezTo>
                <a:cubicBezTo>
                  <a:pt x="936869" y="3170097"/>
                  <a:pt x="0" y="2233228"/>
                  <a:pt x="0" y="1077541"/>
                </a:cubicBezTo>
                <a:cubicBezTo>
                  <a:pt x="0" y="716389"/>
                  <a:pt x="91491" y="376606"/>
                  <a:pt x="252561" y="80105"/>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a:extLst>
              <a:ext uri="{FF2B5EF4-FFF2-40B4-BE49-F238E27FC236}">
                <a16:creationId xmlns:a16="http://schemas.microsoft.com/office/drawing/2014/main" id="{E9F1C4DE-DA66-429C-A2F1-CAB63608DD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6641" y="228601"/>
            <a:ext cx="3105139" cy="2613199"/>
          </a:xfrm>
          <a:prstGeom prst="rect">
            <a:avLst/>
          </a:prstGeom>
        </p:spPr>
      </p:pic>
      <p:pic>
        <p:nvPicPr>
          <p:cNvPr id="1026" name="Picture 2" descr="Image result for department of housing and urban development">
            <a:extLst>
              <a:ext uri="{FF2B5EF4-FFF2-40B4-BE49-F238E27FC236}">
                <a16:creationId xmlns:a16="http://schemas.microsoft.com/office/drawing/2014/main" id="{A33BEC22-4664-4EB5-A155-2428119B1E6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3182" y="2839033"/>
            <a:ext cx="2861513" cy="2861513"/>
          </a:xfrm>
          <a:prstGeom prst="rect">
            <a:avLst/>
          </a:prstGeom>
          <a:noFill/>
          <a:extLst>
            <a:ext uri="{909E8E84-426E-40DD-AFC4-6F175D3DCCD1}">
              <a14:hiddenFill xmlns:a14="http://schemas.microsoft.com/office/drawing/2010/main">
                <a:solidFill>
                  <a:srgbClr val="FFFFFF"/>
                </a:solidFill>
              </a14:hiddenFill>
            </a:ext>
          </a:extLst>
        </p:spPr>
      </p:pic>
      <p:sp>
        <p:nvSpPr>
          <p:cNvPr id="3" name="Slide Number Placeholder 2">
            <a:extLst>
              <a:ext uri="{FF2B5EF4-FFF2-40B4-BE49-F238E27FC236}">
                <a16:creationId xmlns:a16="http://schemas.microsoft.com/office/drawing/2014/main" id="{2869A640-AA25-4ED7-8B79-6C2E5C894B8C}"/>
              </a:ext>
            </a:extLst>
          </p:cNvPr>
          <p:cNvSpPr>
            <a:spLocks noGrp="1"/>
          </p:cNvSpPr>
          <p:nvPr>
            <p:ph type="sldNum" sz="quarter" idx="12"/>
          </p:nvPr>
        </p:nvSpPr>
        <p:spPr>
          <a:xfrm>
            <a:off x="10825931" y="6223703"/>
            <a:ext cx="570728" cy="314067"/>
          </a:xfrm>
        </p:spPr>
        <p:txBody>
          <a:bodyPr>
            <a:normAutofit/>
          </a:bodyPr>
          <a:lstStyle/>
          <a:p>
            <a:pPr>
              <a:spcAft>
                <a:spcPts val="600"/>
              </a:spcAft>
            </a:pPr>
            <a:fld id="{DF4627E7-C7BD-4E3D-988E-2A130E5CD177}" type="slidenum">
              <a:rPr lang="en-US" sz="1100">
                <a:solidFill>
                  <a:srgbClr val="898989"/>
                </a:solidFill>
              </a:rPr>
              <a:pPr>
                <a:spcAft>
                  <a:spcPts val="600"/>
                </a:spcAft>
              </a:pPr>
              <a:t>2</a:t>
            </a:fld>
            <a:endParaRPr lang="en-US" sz="1100" dirty="0">
              <a:solidFill>
                <a:srgbClr val="898989"/>
              </a:solidFill>
            </a:endParaRPr>
          </a:p>
        </p:txBody>
      </p:sp>
    </p:spTree>
    <p:extLst>
      <p:ext uri="{BB962C8B-B14F-4D97-AF65-F5344CB8AC3E}">
        <p14:creationId xmlns:p14="http://schemas.microsoft.com/office/powerpoint/2010/main" val="725622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br>
              <a:rPr lang="en-US" sz="3600" b="1" dirty="0">
                <a:solidFill>
                  <a:schemeClr val="bg1"/>
                </a:solidFill>
              </a:rPr>
            </a:br>
            <a:r>
              <a:rPr lang="en-US" sz="3600" b="1" dirty="0">
                <a:solidFill>
                  <a:schemeClr val="bg1"/>
                </a:solidFill>
              </a:rPr>
              <a:t>Extension and Clarification of the Foreclosure Moratorium </a:t>
            </a: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20</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pPr marL="0" indent="0">
              <a:buNone/>
            </a:pPr>
            <a:r>
              <a:rPr lang="en-US" dirty="0"/>
              <a:t>This action extends the moratorium authorized by the Secretary of the Department of Housing and Urban Development (HUD) on March 20, 2020, in </a:t>
            </a:r>
            <a:r>
              <a:rPr lang="en-US" u="sng" dirty="0">
                <a:solidFill>
                  <a:schemeClr val="accent1"/>
                </a:solidFill>
              </a:rPr>
              <a:t>DLL 2020-04</a:t>
            </a:r>
            <a:r>
              <a:rPr lang="en-US" dirty="0"/>
              <a:t> and continues to help minimize the pandemic’s financial impact on individuals and families in response to the Presidentially-Declared COVID-19 National Emergency. </a:t>
            </a:r>
          </a:p>
          <a:p>
            <a:pPr marL="0" indent="0">
              <a:buNone/>
            </a:pPr>
            <a:r>
              <a:rPr lang="en-US" dirty="0"/>
              <a:t>The foreclosure moratorium is extended to June 30, 2020, except for vacant or abandoned properties. 	</a:t>
            </a:r>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514686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br>
              <a:rPr lang="en-US" sz="1600" b="1" dirty="0"/>
            </a:br>
            <a:br>
              <a:rPr lang="en-US" sz="1600" b="1" dirty="0"/>
            </a:br>
            <a:br>
              <a:rPr lang="en-US" sz="1600" b="1" dirty="0"/>
            </a:br>
            <a:br>
              <a:rPr lang="en-US" sz="1600" b="1" dirty="0"/>
            </a:br>
            <a:br>
              <a:rPr lang="en-US" sz="1600" b="1" dirty="0"/>
            </a:br>
            <a:r>
              <a:rPr lang="en-US" sz="3100" b="1" dirty="0">
                <a:solidFill>
                  <a:schemeClr val="bg1"/>
                </a:solidFill>
              </a:rPr>
              <a:t>Extension of the flexibilities for the verification of employment, appraisal reviews and IRS tax transcripts </a:t>
            </a:r>
            <a:r>
              <a:rPr lang="en-US" dirty="0">
                <a:solidFill>
                  <a:schemeClr val="bg1"/>
                </a:solidFill>
              </a:rPr>
              <a:t>	</a:t>
            </a:r>
            <a:br>
              <a:rPr lang="en-US" dirty="0">
                <a:solidFill>
                  <a:schemeClr val="bg1"/>
                </a:solidFill>
              </a:rPr>
            </a:b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21</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pPr marL="0" indent="0">
              <a:buNone/>
            </a:pPr>
            <a:r>
              <a:rPr lang="en-US" dirty="0"/>
              <a:t>This action extends the effective date of the guidance contained in               </a:t>
            </a:r>
            <a:r>
              <a:rPr lang="en-US" u="sng" dirty="0">
                <a:solidFill>
                  <a:schemeClr val="accent1"/>
                </a:solidFill>
              </a:rPr>
              <a:t>DLL 2020-05</a:t>
            </a:r>
            <a:r>
              <a:rPr lang="en-US" dirty="0"/>
              <a:t>, which provides flexible alternatives for re-verifying a borrower’s employment, conducting appraisal reviews and obtaining IRS tax transcripts while physically-distancing during the Presidentially-Declared COVID-19 National Emergency. </a:t>
            </a:r>
          </a:p>
          <a:p>
            <a:pPr marL="0" indent="0">
              <a:buNone/>
            </a:pPr>
            <a:r>
              <a:rPr lang="en-US" dirty="0"/>
              <a:t>The flexibilities in DLL 2020-05 are extended to June 30, 2020. 	</a:t>
            </a:r>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2872094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dirty="0">
                <a:solidFill>
                  <a:schemeClr val="bg1"/>
                </a:solidFill>
              </a:rPr>
              <a:t>Questions</a:t>
            </a:r>
            <a:r>
              <a:rPr lang="en-US" dirty="0"/>
              <a:t>	</a:t>
            </a:r>
            <a:br>
              <a:rPr lang="en-US" dirty="0"/>
            </a:br>
            <a:endParaRPr lang="en-US" sz="3200" dirty="0">
              <a:solidFill>
                <a:srgbClr val="FFFFFF"/>
              </a:solidFill>
            </a:endParaRP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22</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pPr marL="0" indent="0">
              <a:buNone/>
            </a:pPr>
            <a:endParaRPr lang="en-US" dirty="0"/>
          </a:p>
          <a:p>
            <a:pPr marL="0" indent="0">
              <a:buNone/>
            </a:pPr>
            <a:r>
              <a:rPr lang="en-US" dirty="0"/>
              <a:t>	</a:t>
            </a:r>
            <a:r>
              <a:rPr lang="en-US" sz="9600" dirty="0"/>
              <a:t>? ?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4187258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3657126" cy="1650336"/>
          </a:xfrm>
          <a:solidFill>
            <a:schemeClr val="accent1">
              <a:lumMod val="75000"/>
            </a:schemeClr>
          </a:solidFill>
        </p:spPr>
        <p:txBody>
          <a:bodyPr>
            <a:normAutofit/>
          </a:bodyPr>
          <a:lstStyle/>
          <a:p>
            <a:pPr algn="ctr"/>
            <a:r>
              <a:rPr lang="en-US" dirty="0">
                <a:solidFill>
                  <a:srgbClr val="FFFFFF"/>
                </a:solidFill>
              </a:rPr>
              <a:t>PURPOSE</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3</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lnSpcReduction="10000"/>
          </a:bodyPr>
          <a:lstStyle/>
          <a:p>
            <a:endParaRPr lang="en-US" dirty="0"/>
          </a:p>
          <a:p>
            <a:r>
              <a:rPr lang="en-US" dirty="0"/>
              <a:t> The purpose of this Dear Lender Letter (DLL) is to inform lenders of the special loss mitigation options available to Section 184 and Section 184A borrowers under Section 4022 of the CARES Act, and the 120-day eviction moratorium that is currently in place pursuant to Section 4024 of the Act. </a:t>
            </a:r>
          </a:p>
          <a:p>
            <a:r>
              <a:rPr lang="en-US" dirty="0"/>
              <a:t>This DLL also extends the foreclosure moratorium initially provided under the CARES Act until June 30, 2020 and extends loans processing flexibilities related to appraisals, verification of employment and IRS transcripts. </a:t>
            </a:r>
          </a:p>
          <a:p>
            <a:r>
              <a:rPr lang="en-US" dirty="0"/>
              <a:t>Furthermore, this DLL supersedes PIH Notice 2015-15, </a:t>
            </a:r>
            <a:r>
              <a:rPr lang="en-US" i="1" dirty="0"/>
              <a:t>Section 184 Indian Loan Guarantee Program Disaster Policy, </a:t>
            </a:r>
            <a:r>
              <a:rPr lang="en-US" dirty="0"/>
              <a:t>for borrowers impacted by the Coronavirus Disease 2019 (COVID-19) National Emergency.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18642170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fontScale="90000"/>
          </a:bodyPr>
          <a:lstStyle/>
          <a:p>
            <a:pPr algn="ctr"/>
            <a:r>
              <a:rPr lang="en-US" sz="3200" dirty="0">
                <a:solidFill>
                  <a:srgbClr val="FFFFFF"/>
                </a:solidFill>
              </a:rPr>
              <a:t>Exclusion of COVID-19 from PIH Notice 2015-15, Section 184 Indian Loan Guarantee Program Disaster Policy  </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4</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92500"/>
          </a:bodyPr>
          <a:lstStyle/>
          <a:p>
            <a:pPr marL="0" indent="0">
              <a:buNone/>
            </a:pPr>
            <a:endParaRPr lang="en-US" dirty="0"/>
          </a:p>
          <a:p>
            <a:pPr marL="0" indent="0">
              <a:buNone/>
            </a:pPr>
            <a:r>
              <a:rPr lang="en-US" dirty="0"/>
              <a:t>Borrowers impacted by the COVID-19 National Emergency are subject to the policies outlined in this DLL, in lieu of PIH Notice 2015-15 </a:t>
            </a:r>
            <a:r>
              <a:rPr lang="en-US" i="1" dirty="0"/>
              <a:t>Section 184 Indian Loan Guarantee Program Disaster Polic</a:t>
            </a:r>
            <a:r>
              <a:rPr lang="en-US" dirty="0"/>
              <a:t>y for the purposes of this National Emergency only. </a:t>
            </a:r>
          </a:p>
          <a:p>
            <a:pPr marL="0" indent="0">
              <a:buNone/>
            </a:pPr>
            <a:endParaRPr lang="en-US" dirty="0"/>
          </a:p>
          <a:p>
            <a:pPr marL="0" indent="0">
              <a:buNone/>
            </a:pPr>
            <a:r>
              <a:rPr lang="en-US" dirty="0"/>
              <a:t>Lenders must convert borrowers placed on alternative plans to the Forbearance for Borrowers Affected by the COVID-19 National Emergency immediately. 	</a:t>
            </a:r>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40899742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Forbearance for Borrowers Affected by the COVID-19 National Emergency</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5</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fontScale="25000" lnSpcReduction="20000"/>
          </a:bodyPr>
          <a:lstStyle/>
          <a:p>
            <a:endParaRPr lang="en-US" sz="9600" dirty="0"/>
          </a:p>
          <a:p>
            <a:r>
              <a:rPr lang="en-US" sz="9600" dirty="0"/>
              <a:t>Borrower must make request by mail, email or telephone and MUST attest to a financial hardship due to the COVID-19 National Emergency</a:t>
            </a:r>
          </a:p>
          <a:p>
            <a:r>
              <a:rPr lang="en-US" sz="9600" dirty="0"/>
              <a:t>Upon receipt, lender must offer a Forbearance for Borrowers Affected by the COVID-19 National Emergency</a:t>
            </a:r>
          </a:p>
          <a:p>
            <a:r>
              <a:rPr lang="en-US" sz="9600" dirty="0"/>
              <a:t>The Forbearance allows 1 or 2 periods of reduced payments w/o specific terms of repayment</a:t>
            </a:r>
          </a:p>
          <a:p>
            <a:r>
              <a:rPr lang="en-US" sz="9600" dirty="0"/>
              <a:t>Initial Forbearance Period must be up to 180 days</a:t>
            </a:r>
          </a:p>
          <a:p>
            <a:r>
              <a:rPr lang="en-US" sz="9600" dirty="0"/>
              <a:t>Immediate additional extension up to another 180 days may be requested and lender must approve</a:t>
            </a:r>
          </a:p>
          <a:p>
            <a:r>
              <a:rPr lang="en-US" sz="9600" dirty="0"/>
              <a:t>Term of initial or extension may be shortened at borrower’s request</a:t>
            </a:r>
          </a:p>
          <a:p>
            <a:r>
              <a:rPr lang="en-US" sz="9600" dirty="0"/>
              <a:t>NO ADDITIONAL FEES, PENALTIES OR INTEREST</a:t>
            </a:r>
          </a:p>
          <a:p>
            <a:endParaRPr lang="en-US" dirty="0"/>
          </a:p>
          <a:p>
            <a:pPr marL="0" indent="0">
              <a:buNone/>
            </a:pPr>
            <a:endParaRPr lang="en-US" dirty="0"/>
          </a:p>
          <a:p>
            <a:pPr marL="0" indent="0">
              <a:buNone/>
            </a:pP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119068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COVID-19 National Emergency Forbearance Loss Mitigation Advance  </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6</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r>
              <a:rPr lang="en-US" dirty="0"/>
              <a:t>Exclusion from provisions on Forbearance and Partial Claims in PIH Notice 2014-11 (paragraph 8</a:t>
            </a:r>
            <a:r>
              <a:rPr lang="en-US" i="1" dirty="0"/>
              <a:t>, HUD Approved Relief Procedures</a:t>
            </a:r>
            <a:r>
              <a:rPr lang="en-US" dirty="0"/>
              <a:t>)</a:t>
            </a:r>
          </a:p>
          <a:p>
            <a:r>
              <a:rPr lang="en-US" dirty="0"/>
              <a:t>For Section 184A, this DLL establishes new guidance for Loss Mitigation Advances. 	</a:t>
            </a:r>
          </a:p>
          <a:p>
            <a:r>
              <a:rPr lang="en-US" dirty="0"/>
              <a:t>COVID-19 National Emergency Forbearance Loss Mitigation Advance is similar but not identical to a partial claim</a:t>
            </a:r>
          </a:p>
          <a:p>
            <a:r>
              <a:rPr lang="en-US" dirty="0"/>
              <a:t>Borrowers NOT subject to requirements under PIH Notice 2014-11 (paragraph 7, </a:t>
            </a:r>
            <a:r>
              <a:rPr lang="en-US" i="1" dirty="0"/>
              <a:t>Loss Mitigation Procedures</a:t>
            </a:r>
            <a:r>
              <a:rPr lang="en-US" dirty="0"/>
              <a:t>)	</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1243083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(A) Eligibility for COVID-19 National Emergency Forbearance Loss Mitigation Advance</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7</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r>
              <a:rPr lang="en-US" sz="4000" dirty="0"/>
              <a:t>Mortgage was current or less than 30 DPD as of </a:t>
            </a:r>
          </a:p>
          <a:p>
            <a:pPr marL="0" indent="0">
              <a:buNone/>
            </a:pPr>
            <a:r>
              <a:rPr lang="en-US" sz="4000" dirty="0"/>
              <a:t>  Feb 1, 2020 	</a:t>
            </a:r>
          </a:p>
          <a:p>
            <a:r>
              <a:rPr lang="en-US" sz="4000" dirty="0"/>
              <a:t>Borrower Indicates the ability to resume making on-time payments</a:t>
            </a:r>
          </a:p>
          <a:p>
            <a:r>
              <a:rPr lang="en-US" sz="4000" dirty="0"/>
              <a:t>Property is owner-occupied</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30705189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(B) Terms of the COVID-19 National Emergency Forbearance Loss Mitigation Advance</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8</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endParaRPr lang="en-US" dirty="0"/>
          </a:p>
          <a:p>
            <a:r>
              <a:rPr lang="en-US" sz="4000" dirty="0"/>
              <a:t>Borrower’s accumulated late fees WAIVED 	</a:t>
            </a:r>
          </a:p>
          <a:p>
            <a:r>
              <a:rPr lang="en-US" sz="4000" dirty="0"/>
              <a:t>Includes only arrearages (PITI ONLY, NO OTHER FEES)</a:t>
            </a:r>
          </a:p>
          <a:p>
            <a:r>
              <a:rPr lang="en-US" sz="4000" dirty="0"/>
              <a:t>COVID-19 LMA plus any prior LMA’s don’t exceed 30% of UPB </a:t>
            </a:r>
          </a:p>
          <a:p>
            <a:r>
              <a:rPr lang="en-US" sz="4000" dirty="0"/>
              <a:t>The LMA Limit remains constant for life of mortgage</a:t>
            </a:r>
          </a:p>
          <a:p>
            <a:r>
              <a:rPr lang="en-US" sz="4000" dirty="0"/>
              <a:t>The LMA Limit is established using the following:</a:t>
            </a: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285531412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96760-3E96-4BFC-847F-781751C9F8D0}"/>
              </a:ext>
            </a:extLst>
          </p:cNvPr>
          <p:cNvSpPr>
            <a:spLocks noGrp="1"/>
          </p:cNvSpPr>
          <p:nvPr>
            <p:ph type="title"/>
          </p:nvPr>
        </p:nvSpPr>
        <p:spPr>
          <a:xfrm>
            <a:off x="2246133" y="246224"/>
            <a:ext cx="5660738" cy="1650336"/>
          </a:xfrm>
          <a:solidFill>
            <a:schemeClr val="accent1">
              <a:lumMod val="75000"/>
            </a:schemeClr>
          </a:solidFill>
        </p:spPr>
        <p:txBody>
          <a:bodyPr>
            <a:normAutofit/>
          </a:bodyPr>
          <a:lstStyle/>
          <a:p>
            <a:pPr algn="ctr"/>
            <a:r>
              <a:rPr lang="en-US" sz="3200" dirty="0">
                <a:solidFill>
                  <a:srgbClr val="FFFFFF"/>
                </a:solidFill>
              </a:rPr>
              <a:t>(B) Terms of the COVID-19 National Emergency Forbearance Loss Mitigation Advance</a:t>
            </a:r>
          </a:p>
        </p:txBody>
      </p:sp>
      <p:sp>
        <p:nvSpPr>
          <p:cNvPr id="3" name="Slide Number Placeholder 2">
            <a:extLst>
              <a:ext uri="{FF2B5EF4-FFF2-40B4-BE49-F238E27FC236}">
                <a16:creationId xmlns:a16="http://schemas.microsoft.com/office/drawing/2014/main" id="{9E6A7C6D-B474-4E52-B008-B0A5F7F33800}"/>
              </a:ext>
            </a:extLst>
          </p:cNvPr>
          <p:cNvSpPr>
            <a:spLocks noGrp="1"/>
          </p:cNvSpPr>
          <p:nvPr>
            <p:ph type="sldNum" sz="quarter" idx="12"/>
          </p:nvPr>
        </p:nvSpPr>
        <p:spPr/>
        <p:txBody>
          <a:bodyPr/>
          <a:lstStyle/>
          <a:p>
            <a:fld id="{DF4627E7-C7BD-4E3D-988E-2A130E5CD177}" type="slidenum">
              <a:rPr lang="en-US" smtClean="0"/>
              <a:t>9</a:t>
            </a:fld>
            <a:endParaRPr lang="en-US" dirty="0"/>
          </a:p>
        </p:txBody>
      </p:sp>
      <p:pic>
        <p:nvPicPr>
          <p:cNvPr id="902" name="Picture 901">
            <a:extLst>
              <a:ext uri="{FF2B5EF4-FFF2-40B4-BE49-F238E27FC236}">
                <a16:creationId xmlns:a16="http://schemas.microsoft.com/office/drawing/2014/main" id="{5B81A06C-61E0-408B-93AF-3CF916C795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1743" y="278475"/>
            <a:ext cx="1884391" cy="1585837"/>
          </a:xfrm>
          <a:prstGeom prst="rect">
            <a:avLst/>
          </a:prstGeom>
        </p:spPr>
      </p:pic>
      <p:sp>
        <p:nvSpPr>
          <p:cNvPr id="5" name="Content Placeholder 4">
            <a:extLst>
              <a:ext uri="{FF2B5EF4-FFF2-40B4-BE49-F238E27FC236}">
                <a16:creationId xmlns:a16="http://schemas.microsoft.com/office/drawing/2014/main" id="{5991B334-A141-4FFB-80A7-79C80B2E4D83}"/>
              </a:ext>
            </a:extLst>
          </p:cNvPr>
          <p:cNvSpPr>
            <a:spLocks noGrp="1"/>
          </p:cNvSpPr>
          <p:nvPr>
            <p:ph idx="1"/>
          </p:nvPr>
        </p:nvSpPr>
        <p:spPr>
          <a:xfrm>
            <a:off x="414045" y="1864312"/>
            <a:ext cx="11416212" cy="4471305"/>
          </a:xfrm>
        </p:spPr>
        <p:txBody>
          <a:bodyPr>
            <a:normAutofit/>
          </a:bodyPr>
          <a:lstStyle/>
          <a:p>
            <a:pPr marL="0" indent="0">
              <a:buNone/>
            </a:pPr>
            <a:r>
              <a:rPr lang="en-US" b="1" dirty="0"/>
              <a:t>Loss Mitigation Advance Is Established Using Following Formula:</a:t>
            </a:r>
          </a:p>
          <a:p>
            <a:pPr marL="0" indent="0">
              <a:buNone/>
            </a:pPr>
            <a:r>
              <a:rPr lang="en-US" dirty="0"/>
              <a:t>Unpaid Principal Balance </a:t>
            </a:r>
          </a:p>
          <a:p>
            <a:pPr marL="0" indent="0">
              <a:buNone/>
            </a:pPr>
            <a:r>
              <a:rPr lang="en-US" dirty="0"/>
              <a:t>at the time of the first default 	X 	30%	 </a:t>
            </a:r>
            <a:r>
              <a:rPr lang="en-US" b="1" dirty="0"/>
              <a:t>=	 </a:t>
            </a:r>
            <a:r>
              <a:rPr lang="en-US" dirty="0"/>
              <a:t>Loss Mitigation </a:t>
            </a:r>
          </a:p>
          <a:p>
            <a:pPr marL="0" indent="0">
              <a:buNone/>
            </a:pPr>
            <a:r>
              <a:rPr lang="en-US" dirty="0"/>
              <a:t>resulting in a Loss Mitigation 				Advance Limit </a:t>
            </a:r>
          </a:p>
          <a:p>
            <a:pPr marL="0" indent="0">
              <a:buNone/>
            </a:pPr>
            <a:r>
              <a:rPr lang="en-US" dirty="0"/>
              <a:t>Advance </a:t>
            </a:r>
          </a:p>
          <a:p>
            <a:pPr marL="0" indent="0">
              <a:buNone/>
            </a:pPr>
            <a:endParaRPr lang="en-US" dirty="0"/>
          </a:p>
          <a:p>
            <a:pPr marL="0" indent="0">
              <a:buNone/>
            </a:pPr>
            <a:r>
              <a:rPr lang="en-US" dirty="0">
                <a:highlight>
                  <a:srgbClr val="FFFF00"/>
                </a:highlight>
              </a:rPr>
              <a:t>Example:  John Doe defaulted 9/1/2017, UPB    =  $100K</a:t>
            </a:r>
          </a:p>
          <a:p>
            <a:pPr marL="0" indent="0">
              <a:buNone/>
            </a:pPr>
            <a:r>
              <a:rPr lang="en-US" dirty="0">
                <a:highlight>
                  <a:srgbClr val="FFFF00"/>
                </a:highlight>
              </a:rPr>
              <a:t>Loss Mitigation Advance Limit = $100K  X  30%  =    $30K</a:t>
            </a:r>
          </a:p>
          <a:p>
            <a:pPr marL="0" indent="0">
              <a:buNone/>
            </a:pPr>
            <a:endParaRPr lang="en-US" dirty="0">
              <a:highlight>
                <a:srgbClr val="FFFF00"/>
              </a:highlight>
            </a:endParaRPr>
          </a:p>
          <a:p>
            <a:pPr marL="0" indent="0">
              <a:buNone/>
            </a:pPr>
            <a:endParaRPr lang="en-US" b="1" dirty="0">
              <a:latin typeface="Bookman Old Style" panose="02050604050505020204" pitchFamily="18" charset="0"/>
            </a:endParaRPr>
          </a:p>
        </p:txBody>
      </p:sp>
    </p:spTree>
    <p:extLst>
      <p:ext uri="{BB962C8B-B14F-4D97-AF65-F5344CB8AC3E}">
        <p14:creationId xmlns:p14="http://schemas.microsoft.com/office/powerpoint/2010/main" val="11175777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452D4652B77842A190B2A82F02E3DA" ma:contentTypeVersion="12" ma:contentTypeDescription="Create a new document." ma:contentTypeScope="" ma:versionID="c5bb2b1aa70f2566dd68da4dd6afb754">
  <xsd:schema xmlns:xsd="http://www.w3.org/2001/XMLSchema" xmlns:xs="http://www.w3.org/2001/XMLSchema" xmlns:p="http://schemas.microsoft.com/office/2006/metadata/properties" xmlns:ns1="http://schemas.microsoft.com/sharepoint/v3" xmlns:ns3="f9808739-ac45-418c-93a6-453d50d80749" xmlns:ns4="143c44f6-e1c8-45af-9953-c523a79141b5" targetNamespace="http://schemas.microsoft.com/office/2006/metadata/properties" ma:root="true" ma:fieldsID="ad740b346e8734f5d2b2acd19c9b500a" ns1:_="" ns3:_="" ns4:_="">
    <xsd:import namespace="http://schemas.microsoft.com/sharepoint/v3"/>
    <xsd:import namespace="f9808739-ac45-418c-93a6-453d50d80749"/>
    <xsd:import namespace="143c44f6-e1c8-45af-9953-c523a79141b5"/>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1:_ip_UnifiedCompliancePolicyProperties" minOccurs="0"/>
                <xsd:element ref="ns1:_ip_UnifiedCompliancePolicyUIAction"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9808739-ac45-418c-93a6-453d50d807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3c44f6-e1c8-45af-9953-c523a79141b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EF7AD1-1DF9-4AAC-80FB-0FE2989B30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9808739-ac45-418c-93a6-453d50d80749"/>
    <ds:schemaRef ds:uri="143c44f6-e1c8-45af-9953-c523a79141b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09CD4A-E284-44E9-AE51-5F224EE8121A}">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58EFD183-A563-411F-A5DF-35EE0B3BF7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14366</TotalTime>
  <Words>4217</Words>
  <Application>Microsoft Office PowerPoint</Application>
  <PresentationFormat>Widescreen</PresentationFormat>
  <Paragraphs>464</Paragraphs>
  <Slides>22</Slides>
  <Notes>22</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Arial</vt:lpstr>
      <vt:lpstr>Bookman Old Style</vt:lpstr>
      <vt:lpstr>Calibri</vt:lpstr>
      <vt:lpstr>Calibri Light</vt:lpstr>
      <vt:lpstr>office theme</vt:lpstr>
      <vt:lpstr>Worksheet</vt:lpstr>
      <vt:lpstr>Section 184/184A Indian Loan Guarantee Program</vt:lpstr>
      <vt:lpstr>DLL 2020-06 Overview  Office Of Loan Guarantee  Krisa Johnson – Director  Jeffery Glass – Deputy Director   </vt:lpstr>
      <vt:lpstr>PURPOSE</vt:lpstr>
      <vt:lpstr>Exclusion of COVID-19 from PIH Notice 2015-15, Section 184 Indian Loan Guarantee Program Disaster Policy  </vt:lpstr>
      <vt:lpstr>Forbearance for Borrowers Affected by the COVID-19 National Emergency</vt:lpstr>
      <vt:lpstr>COVID-19 National Emergency Forbearance Loss Mitigation Advance  </vt:lpstr>
      <vt:lpstr>(A) Eligibility for COVID-19 National Emergency Forbearance Loss Mitigation Advance</vt:lpstr>
      <vt:lpstr>(B) Terms of the COVID-19 National Emergency Forbearance Loss Mitigation Advance</vt:lpstr>
      <vt:lpstr>(B) Terms of the COVID-19 National Emergency Forbearance Loss Mitigation Advance</vt:lpstr>
      <vt:lpstr>(B) Terms of the COVID-19 National Emergency Forbearance Loss Mitigation Advance</vt:lpstr>
      <vt:lpstr>Required Documentation for Section 184 COVID-19 National Emergency Forbearance Loss Mitigation Advances  </vt:lpstr>
      <vt:lpstr>Required Documentation for Section 184 COVID-19 National Emergency Forbearance Loss Mitigation Advances  </vt:lpstr>
      <vt:lpstr>Required Documentation for Section 184A COVID-19 National Emergency Forbearance Loss Mitigation Advances  </vt:lpstr>
      <vt:lpstr>Reconciliation of COVID-19 National  Emergency Forbearance Loss Mitigation Advances   </vt:lpstr>
      <vt:lpstr>    General Provisions for Loss Mitigation for Borrowers Affected by COVID-19 National Emergency     </vt:lpstr>
      <vt:lpstr>    General Provisions for Loss Mitigation for Borrowers Affected by COVID-19 National Emergency     </vt:lpstr>
      <vt:lpstr>   Reporting Requirements for Lenders and Services for Borrowers Under COVID-19 National Emergency     </vt:lpstr>
      <vt:lpstr> Outreach Requirements for Lenders and Servicers to All Section 184 and 184A Borrowers   </vt:lpstr>
      <vt:lpstr>  Temporary Moratorium on Evictions     </vt:lpstr>
      <vt:lpstr> Extension and Clarification of the Foreclosure Moratorium   </vt:lpstr>
      <vt:lpstr>     Extension of the flexibilities for the verification of employment, appraisal reviews and IRS tax transcripts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Krisa M</dc:creator>
  <cp:lastModifiedBy>Nelson, Robert E</cp:lastModifiedBy>
  <cp:revision>577</cp:revision>
  <dcterms:created xsi:type="dcterms:W3CDTF">2020-04-10T11:16:06Z</dcterms:created>
  <dcterms:modified xsi:type="dcterms:W3CDTF">2020-06-04T16:37:50Z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0x010100B1452D4652B77842A190B2A82F02E3DA</vt:lpwstr>
  </property>
</Properties>
</file>