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19" r:id="rId2"/>
    <p:sldId id="405" r:id="rId3"/>
    <p:sldId id="40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A75B9-9631-4B03-B1B0-E73D3CF9DB1D}" v="1" dt="2022-06-02T16:45:0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EB86-4653-476F-9D25-7FE772BBA10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B2AC-9E14-4F2B-8A89-7301A6E9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BD55-54C7-4E9C-8038-08153B2433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4341280"/>
            <a:ext cx="12192000" cy="7767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735" rIns="0" bIns="0" anchor="t"/>
          <a:lstStyle>
            <a:lvl1pPr marL="3931920" marR="0" indent="0" algn="l">
              <a:lnSpc>
                <a:spcPts val="2200"/>
              </a:lnSpc>
              <a:spcBef>
                <a:spcPts val="240"/>
              </a:spcBef>
              <a:spcAft>
                <a:spcPts val="0"/>
              </a:spcAft>
              <a:defRPr/>
            </a:lvl1pPr>
          </a:lstStyle>
          <a:p>
            <a:pPr marL="393192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350" spc="200">
                <a:solidFill>
                  <a:srgbClr val="334068"/>
                </a:solidFill>
                <a:latin typeface="Calibri Light" panose="02020603050405020304" pitchFamily="2"/>
              </a:rPr>
              <a:t>FEATURING THE COVENANT HOUSE DENA'INA </a:t>
            </a:r>
          </a:p>
          <a:p>
            <a:pPr marL="3931920" marR="0" indent="0" algn="l">
              <a:lnSpc>
                <a:spcPts val="22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sz="2350" spc="190">
                <a:solidFill>
                  <a:srgbClr val="334068"/>
                </a:solidFill>
                <a:latin typeface="Calibri Light" panose="02020603050405020304" pitchFamily="2"/>
              </a:rPr>
              <a:t>HOUSE AND</a:t>
            </a:r>
            <a:r>
              <a:rPr lang="en-US" sz="2350" spc="190">
                <a:solidFill>
                  <a:srgbClr val="000000"/>
                </a:solidFill>
                <a:latin typeface="Calibri Light" panose="02020603050405020304" pitchFamily="2"/>
              </a:rPr>
              <a:t> SHÉIYI</a:t>
            </a:r>
            <a:r>
              <a:rPr lang="en-US" sz="2350" spc="190">
                <a:solidFill>
                  <a:srgbClr val="334068"/>
                </a:solidFill>
                <a:latin typeface="Calibri Light" panose="02020603050405020304" pitchFamily="2"/>
              </a:rPr>
              <a:t> XAAT</a:t>
            </a:r>
            <a:r>
              <a:rPr lang="en-US" sz="2350" spc="190">
                <a:solidFill>
                  <a:srgbClr val="000000"/>
                </a:solidFill>
                <a:latin typeface="Calibri Light" panose="02020603050405020304" pitchFamily="2"/>
              </a:rPr>
              <a:t> HÍT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5312088"/>
            <a:ext cx="12192000" cy="10210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>
            <a:lvl1pPr marL="3931920" marR="0" indent="0" algn="l">
              <a:lnSpc>
                <a:spcPts val="2400"/>
              </a:lnSpc>
              <a:spcAft>
                <a:spcPts val="5400"/>
              </a:spcAft>
              <a:defRPr/>
            </a:lvl1pPr>
          </a:lstStyle>
          <a:p>
            <a:pPr marL="3931920" marR="0" indent="0" algn="l">
              <a:lnSpc>
                <a:spcPts val="2400"/>
              </a:lnSpc>
              <a:spcAft>
                <a:spcPts val="5400"/>
              </a:spcAft>
            </a:pPr>
            <a:r>
              <a:rPr lang="en-US" sz="2350" spc="170">
                <a:solidFill>
                  <a:srgbClr val="000000"/>
                </a:solidFill>
                <a:latin typeface="Calibri Light" panose="02020603050405020304" pitchFamily="2"/>
              </a:rPr>
              <a:t>MARCH 10, 2022 </a:t>
            </a:r>
          </a:p>
        </p:txBody>
      </p:sp>
    </p:spTree>
    <p:extLst>
      <p:ext uri="{BB962C8B-B14F-4D97-AF65-F5344CB8AC3E}">
        <p14:creationId xmlns:p14="http://schemas.microsoft.com/office/powerpoint/2010/main" val="103445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017886"/>
            <a:ext cx="12192000" cy="715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4770" rIns="0" bIns="0" anchor="t"/>
          <a:lstStyle>
            <a:lvl1pPr marL="1188720" marR="0" indent="0" algn="l">
              <a:lnSpc>
                <a:spcPts val="4400"/>
              </a:lnSpc>
              <a:spcAft>
                <a:spcPts val="695"/>
              </a:spcAft>
              <a:defRPr/>
            </a:lvl1pPr>
          </a:lstStyle>
          <a:p>
            <a:pPr marL="1188720" marR="0" indent="0" algn="l">
              <a:lnSpc>
                <a:spcPts val="4400"/>
              </a:lnSpc>
              <a:spcAft>
                <a:spcPts val="695"/>
              </a:spcAft>
            </a:pPr>
            <a:r>
              <a:rPr lang="en-US" sz="4350" spc="-40">
                <a:solidFill>
                  <a:srgbClr val="404040"/>
                </a:solidFill>
                <a:latin typeface="Calibri Light" panose="02020603050405020304" pitchFamily="2"/>
              </a:rPr>
              <a:t>Administration for Native Americans (ANA)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733585"/>
            <a:ext cx="12192000" cy="45995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965" rIns="0" bIns="0" anchor="t"/>
          <a:lstStyle>
            <a:lvl1pPr marL="1188720" marR="0" indent="0" algn="l">
              <a:lnSpc>
                <a:spcPts val="1700"/>
              </a:lnSpc>
              <a:spcBef>
                <a:spcPts val="880"/>
              </a:spcBef>
              <a:spcAft>
                <a:spcPts val="5750"/>
              </a:spcAft>
              <a:buFont typeface="Symbol"/>
              <a:buChar char="·"/>
              <a:defRPr/>
            </a:lvl1pPr>
          </a:lstStyle>
          <a:p>
            <a:pPr marL="1097280" marR="0" indent="91440" algn="l">
              <a:lnSpc>
                <a:spcPts val="1900"/>
              </a:lnSpc>
              <a:spcAft>
                <a:spcPts val="0"/>
              </a:spcAft>
              <a:buFont typeface="Symbol"/>
              <a:buChar char="·"/>
            </a:pPr>
            <a:r>
              <a:rPr lang="en-US" sz="1900" spc="0">
                <a:solidFill>
                  <a:srgbClr val="404040"/>
                </a:solidFill>
                <a:latin typeface="Calibri" panose="02020603050405020304" pitchFamily="2"/>
              </a:rPr>
              <a:t>Grant opportunities - Social and Economic Development Strategies (SEDS) are discretionary grant </a:t>
            </a:r>
          </a:p>
          <a:p>
            <a:pPr marL="11887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spc="0">
                <a:solidFill>
                  <a:srgbClr val="404040"/>
                </a:solidFill>
                <a:latin typeface="Calibri" panose="02020603050405020304" pitchFamily="2"/>
              </a:rPr>
              <a:t>funding for community-based projects that can include support for homeless or runaway AIAN youth </a:t>
            </a:r>
          </a:p>
          <a:p>
            <a:pPr marL="11887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spc="0">
                <a:solidFill>
                  <a:srgbClr val="404040"/>
                </a:solidFill>
                <a:latin typeface="Calibri" panose="02020603050405020304" pitchFamily="2"/>
              </a:rPr>
              <a:t>as well as other social and economic development projects. </a:t>
            </a:r>
          </a:p>
          <a:p>
            <a:pPr marL="1463040" marR="1051560" indent="137160" algn="l">
              <a:lnSpc>
                <a:spcPts val="1400"/>
              </a:lnSpc>
              <a:spcBef>
                <a:spcPts val="485"/>
              </a:spcBef>
              <a:spcAft>
                <a:spcPts val="0"/>
              </a:spcAft>
              <a:buFont typeface="Symbol"/>
              <a:buChar char="·"/>
            </a:pPr>
            <a:r>
              <a:rPr lang="en-US" sz="1400" spc="0">
                <a:solidFill>
                  <a:srgbClr val="000000"/>
                </a:solidFill>
                <a:latin typeface="Tahoma" panose="02020603050405020304" pitchFamily="2"/>
              </a:rPr>
              <a:t>ANA project funding is available in short-term development terms of 12, 24, or 36 months, depending on the specific Funding Opportunity Announcement (FOA). </a:t>
            </a:r>
          </a:p>
          <a:p>
            <a:pPr marL="1463040" marR="1051560" indent="137160" algn="l">
              <a:lnSpc>
                <a:spcPts val="14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1400" spc="80">
                <a:solidFill>
                  <a:srgbClr val="000000"/>
                </a:solidFill>
                <a:latin typeface="Tahoma" panose="02020603050405020304" pitchFamily="2"/>
              </a:rPr>
              <a:t>All ANA community projects must be completed by the end of the project period or supported by alternative funds. </a:t>
            </a:r>
          </a:p>
          <a:p>
            <a:pPr marL="1097280" marR="0" indent="91440" algn="l">
              <a:lnSpc>
                <a:spcPts val="20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1900" spc="-5">
                <a:solidFill>
                  <a:srgbClr val="404040"/>
                </a:solidFill>
                <a:latin typeface="Calibri" panose="02020603050405020304" pitchFamily="2"/>
              </a:rPr>
              <a:t>SEDS NOFOs currently open: </a:t>
            </a:r>
          </a:p>
          <a:p>
            <a:pPr marL="1463040" marR="0" indent="13716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0">
                <a:solidFill>
                  <a:srgbClr val="404040"/>
                </a:solidFill>
                <a:latin typeface="Calibri" panose="02020603050405020304" pitchFamily="2"/>
              </a:rPr>
              <a:t>Closes April 15, 2022 </a:t>
            </a:r>
          </a:p>
          <a:p>
            <a:pPr marL="1097280" marR="0" indent="91440" algn="l">
              <a:lnSpc>
                <a:spcPts val="2000"/>
              </a:lnSpc>
              <a:spcBef>
                <a:spcPts val="1170"/>
              </a:spcBef>
              <a:spcAft>
                <a:spcPts val="0"/>
              </a:spcAft>
              <a:buFont typeface="Symbol"/>
              <a:buChar char="·"/>
            </a:pPr>
            <a:r>
              <a:rPr lang="en-US" sz="1900" spc="-10">
                <a:solidFill>
                  <a:srgbClr val="404040"/>
                </a:solidFill>
                <a:latin typeface="Calibri" panose="02020603050405020304" pitchFamily="2"/>
              </a:rPr>
              <a:t>Training and Technical assistance </a:t>
            </a:r>
          </a:p>
          <a:p>
            <a:pPr marL="1463040" marR="0" indent="13716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404040"/>
                </a:solidFill>
                <a:latin typeface="Calibri" panose="02020603050405020304" pitchFamily="2"/>
              </a:rPr>
              <a:t>Project planning, reporting, and application-related assistance </a:t>
            </a:r>
          </a:p>
          <a:p>
            <a:pPr marL="1097280" marR="0" indent="91440" algn="l">
              <a:lnSpc>
                <a:spcPts val="2000"/>
              </a:lnSpc>
              <a:spcBef>
                <a:spcPts val="1145"/>
              </a:spcBef>
              <a:spcAft>
                <a:spcPts val="0"/>
              </a:spcAft>
              <a:buFont typeface="Symbol"/>
              <a:buChar char="·"/>
            </a:pPr>
            <a:r>
              <a:rPr lang="en-US" sz="1900" spc="-10">
                <a:solidFill>
                  <a:srgbClr val="404040"/>
                </a:solidFill>
                <a:latin typeface="Calibri" panose="02020603050405020304" pitchFamily="2"/>
              </a:rPr>
              <a:t>Upcoming events: </a:t>
            </a:r>
          </a:p>
          <a:p>
            <a:pPr marL="1188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spc="-5">
                <a:solidFill>
                  <a:srgbClr val="404040"/>
                </a:solidFill>
                <a:latin typeface="Calibri" panose="02020603050405020304" pitchFamily="2"/>
              </a:rPr>
              <a:t>March 22 – 24, 2022, ACF Indigenous Programs Conference </a:t>
            </a:r>
          </a:p>
          <a:p>
            <a:pPr marL="1188720" marR="0" indent="0" algn="l">
              <a:lnSpc>
                <a:spcPts val="1700"/>
              </a:lnSpc>
              <a:spcBef>
                <a:spcPts val="880"/>
              </a:spcBef>
              <a:spcAft>
                <a:spcPts val="5750"/>
              </a:spcAft>
            </a:pPr>
            <a:r>
              <a:rPr lang="en-US" sz="1700" u="sng" spc="-5">
                <a:solidFill>
                  <a:srgbClr val="0000FF"/>
                </a:solidFill>
                <a:latin typeface="Calibri" panose="02020603050405020304" pitchFamily="2"/>
              </a:rPr>
              <a:t>https://www.acf.hhs.gov/ana/event/acf-indigenous-programs-conference</a:t>
            </a:r>
            <a:r>
              <a:rPr lang="en-US" sz="100" spc="0">
                <a:solidFill>
                  <a:srgbClr val="6DAC1C"/>
                </a:solidFill>
                <a:latin typeface="Calibri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87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776138"/>
            <a:ext cx="12192000" cy="95744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>
            <a:lvl1pPr marL="1188720" marR="0" indent="0" algn="l">
              <a:lnSpc>
                <a:spcPts val="3200"/>
              </a:lnSpc>
              <a:spcBef>
                <a:spcPts val="80"/>
              </a:spcBef>
              <a:spcAft>
                <a:spcPts val="860"/>
              </a:spcAft>
              <a:defRPr/>
            </a:lvl1pPr>
          </a:lstStyle>
          <a:p>
            <a:pPr marL="118872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3150" b="1" spc="-40">
                <a:solidFill>
                  <a:srgbClr val="404040"/>
                </a:solidFill>
                <a:latin typeface="Tw Cen MT" panose="02020603050405020304" pitchFamily="2"/>
              </a:rPr>
              <a:t>Family Youth Services Bureau </a:t>
            </a:r>
          </a:p>
          <a:p>
            <a:pPr marL="1188720" marR="0" indent="0" algn="l">
              <a:lnSpc>
                <a:spcPts val="3200"/>
              </a:lnSpc>
              <a:spcBef>
                <a:spcPts val="80"/>
              </a:spcBef>
              <a:spcAft>
                <a:spcPts val="860"/>
              </a:spcAft>
            </a:pPr>
            <a:r>
              <a:rPr lang="en-US" sz="3150" b="1" spc="-35">
                <a:solidFill>
                  <a:srgbClr val="404040"/>
                </a:solidFill>
                <a:latin typeface="Tw Cen MT" panose="02020603050405020304" pitchFamily="2"/>
              </a:rPr>
              <a:t>Division of Runaway and Homeless Youth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733585"/>
            <a:ext cx="12192000" cy="45995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>
            <a:lvl1pPr marL="4754880" marR="0" indent="0" algn="l">
              <a:lnSpc>
                <a:spcPts val="1600"/>
              </a:lnSpc>
              <a:spcBef>
                <a:spcPts val="0"/>
              </a:spcBef>
              <a:spcAft>
                <a:spcPts val="6120"/>
              </a:spcAft>
              <a:defRPr/>
            </a:lvl1pPr>
          </a:lstStyle>
          <a:p>
            <a:pPr marL="475488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150" b="1" spc="0">
                <a:solidFill>
                  <a:srgbClr val="000000"/>
                </a:solidFill>
                <a:latin typeface="Calibri" panose="02020603050405020304" pitchFamily="2"/>
              </a:rPr>
              <a:t>Christopher Holloway </a:t>
            </a:r>
          </a:p>
          <a:p>
            <a:pPr marL="4754880" marR="0" indent="0" algn="l">
              <a:lnSpc>
                <a:spcPts val="14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1600" spc="35">
                <a:solidFill>
                  <a:srgbClr val="000000"/>
                </a:solidFill>
                <a:latin typeface="Calibri" panose="02020603050405020304" pitchFamily="2"/>
              </a:rPr>
              <a:t>Central Office Program Manager </a:t>
            </a:r>
          </a:p>
          <a:p>
            <a:pPr marL="4754880" marR="0" indent="0" algn="l">
              <a:lnSpc>
                <a:spcPts val="14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600" spc="30">
                <a:solidFill>
                  <a:srgbClr val="000000"/>
                </a:solidFill>
                <a:latin typeface="Calibri" panose="02020603050405020304" pitchFamily="2"/>
              </a:rPr>
              <a:t>Division of Runaway and Homeless Youth </a:t>
            </a:r>
          </a:p>
          <a:p>
            <a:pPr marL="4754880" marR="0" indent="0" algn="l">
              <a:lnSpc>
                <a:spcPts val="1200"/>
              </a:lnSpc>
              <a:spcBef>
                <a:spcPts val="10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Family and Youth Services Bureau </a:t>
            </a:r>
            <a:br/>
            <a:r>
              <a:rPr lang="en-US" sz="1400" u="sng" spc="0">
                <a:solidFill>
                  <a:srgbClr val="0000FF"/>
                </a:solidFill>
                <a:latin typeface="Calibri" panose="02020603050405020304" pitchFamily="2"/>
              </a:rPr>
              <a:t>christopher.holloway@acf.hhs.gov</a:t>
            </a:r>
            <a:r>
              <a:rPr lang="en-US" sz="100" spc="0">
                <a:solidFill>
                  <a:srgbClr val="6DAC1C"/>
                </a:solidFill>
                <a:latin typeface="Calibri" panose="02020603050405020304" pitchFamily="2"/>
              </a:rPr>
              <a:t> </a:t>
            </a:r>
          </a:p>
          <a:p>
            <a:pPr marL="4754880" marR="0" indent="0" algn="l">
              <a:lnSpc>
                <a:spcPts val="2200"/>
              </a:lnSpc>
              <a:spcBef>
                <a:spcPts val="1245"/>
              </a:spcBef>
              <a:spcAft>
                <a:spcPts val="0"/>
              </a:spcAft>
            </a:pPr>
            <a:r>
              <a:rPr lang="en-US" sz="2150" b="1" spc="0">
                <a:solidFill>
                  <a:srgbClr val="000000"/>
                </a:solidFill>
                <a:latin typeface="Calibri" panose="02020603050405020304" pitchFamily="2"/>
              </a:rPr>
              <a:t>Dr. Sanzanna Dean </a:t>
            </a:r>
          </a:p>
          <a:p>
            <a:pPr marL="4754880" marR="0" indent="0" algn="l">
              <a:lnSpc>
                <a:spcPts val="14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Director </a:t>
            </a:r>
          </a:p>
          <a:p>
            <a:pPr marL="4754880" marR="0" indent="0" algn="l">
              <a:lnSpc>
                <a:spcPts val="14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Division of Runaway and Homeless Youth </a:t>
            </a:r>
            <a:br/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Family and Youth Services Bureau </a:t>
            </a:r>
          </a:p>
          <a:p>
            <a:pPr marL="475488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30">
                <a:solidFill>
                  <a:srgbClr val="000000"/>
                </a:solidFill>
                <a:latin typeface="Calibri" panose="02020603050405020304" pitchFamily="2"/>
              </a:rPr>
              <a:t>Administration for Children and Families </a:t>
            </a:r>
          </a:p>
          <a:p>
            <a:pPr marL="4754880" marR="0" indent="0" algn="l">
              <a:lnSpc>
                <a:spcPts val="13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U.S. Department of Health and Human Services </a:t>
            </a:r>
            <a:br/>
            <a:r>
              <a:rPr lang="en-US" sz="1400" u="sng" spc="0">
                <a:solidFill>
                  <a:srgbClr val="0000FF"/>
                </a:solidFill>
                <a:latin typeface="Calibri" panose="02020603050405020304" pitchFamily="2"/>
              </a:rPr>
              <a:t>sanzanna.dean@acf.hhs.gov</a:t>
            </a:r>
            <a:r>
              <a:rPr lang="en-US" sz="100" spc="0">
                <a:solidFill>
                  <a:srgbClr val="404040"/>
                </a:solidFill>
                <a:latin typeface="Calibri" panose="02020603050405020304" pitchFamily="2"/>
              </a:rPr>
              <a:t> </a:t>
            </a:r>
          </a:p>
          <a:p>
            <a:pPr marL="4754880" marR="0" indent="0" algn="l">
              <a:lnSpc>
                <a:spcPts val="1700"/>
              </a:lnSpc>
              <a:spcBef>
                <a:spcPts val="1455"/>
              </a:spcBef>
              <a:spcAft>
                <a:spcPts val="0"/>
              </a:spcAft>
            </a:pPr>
            <a:r>
              <a:rPr lang="en-US" sz="1700" b="1" spc="-10">
                <a:solidFill>
                  <a:srgbClr val="000000"/>
                </a:solidFill>
                <a:latin typeface="Calibri" panose="02020603050405020304" pitchFamily="2"/>
              </a:rPr>
              <a:t>Family and Youth Services Bureau </a:t>
            </a:r>
          </a:p>
          <a:p>
            <a:pPr marL="4754880" marR="0" indent="0" algn="l">
              <a:lnSpc>
                <a:spcPts val="1400"/>
              </a:lnSpc>
              <a:spcBef>
                <a:spcPts val="19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homepage:</a:t>
            </a:r>
            <a:r>
              <a:rPr lang="en-US" sz="1700" u="sng" spc="0">
                <a:solidFill>
                  <a:srgbClr val="0000FF"/>
                </a:solidFill>
                <a:latin typeface="Calibri" panose="02020603050405020304" pitchFamily="2"/>
              </a:rPr>
              <a:t>https://www.acf.hhs.gov/fysb</a:t>
            </a:r>
            <a:r>
              <a:rPr lang="en-US" sz="1600" spc="0">
                <a:solidFill>
                  <a:srgbClr val="404040"/>
                </a:solidFill>
                <a:latin typeface="Calibri" panose="02020603050405020304" pitchFamily="2"/>
              </a:rPr>
              <a:t>  </a:t>
            </a:r>
          </a:p>
          <a:p>
            <a:pPr marL="4754880" marR="0" indent="0" algn="l">
              <a:lnSpc>
                <a:spcPts val="16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1700" b="1" spc="-5">
                <a:solidFill>
                  <a:srgbClr val="404040"/>
                </a:solidFill>
                <a:latin typeface="Calibri" panose="02020603050405020304" pitchFamily="2"/>
              </a:rPr>
              <a:t>Runaway and Homeless Youth Program Information </a:t>
            </a:r>
          </a:p>
          <a:p>
            <a:pPr marL="4754880" marR="0" indent="0" algn="l">
              <a:lnSpc>
                <a:spcPts val="1600"/>
              </a:lnSpc>
              <a:spcBef>
                <a:spcPts val="0"/>
              </a:spcBef>
              <a:spcAft>
                <a:spcPts val="6120"/>
              </a:spcAft>
            </a:pPr>
            <a:r>
              <a:rPr lang="en-US" sz="1700" u="sng" spc="-5">
                <a:solidFill>
                  <a:srgbClr val="0000FF"/>
                </a:solidFill>
                <a:latin typeface="Calibri" panose="02020603050405020304" pitchFamily="2"/>
              </a:rPr>
              <a:t>https://www.acf.hhs.gov/fysb/runaway-homeless-youth</a:t>
            </a:r>
            <a:r>
              <a:rPr lang="en-US" sz="100" spc="-5">
                <a:solidFill>
                  <a:srgbClr val="6DAC1C"/>
                </a:solidFill>
                <a:latin typeface="Calibri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52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59837"/>
            <a:ext cx="12192000" cy="11737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/>
          <a:lstStyle>
            <a:lvl1pPr marL="1188720" marR="0" indent="0" algn="l">
              <a:lnSpc>
                <a:spcPts val="4100"/>
              </a:lnSpc>
              <a:spcBef>
                <a:spcPts val="30"/>
              </a:spcBef>
              <a:spcAft>
                <a:spcPts val="620"/>
              </a:spcAft>
              <a:defRPr/>
            </a:lvl1pPr>
          </a:lstStyle>
          <a:p>
            <a:pPr marL="118872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00" b="1" spc="-25">
                <a:solidFill>
                  <a:srgbClr val="585858"/>
                </a:solidFill>
                <a:latin typeface="Calibri" panose="02020603050405020304" pitchFamily="2"/>
              </a:rPr>
              <a:t>Family and Youth Services Bureau (FYSB) </a:t>
            </a:r>
          </a:p>
          <a:p>
            <a:pPr marL="1188720" marR="0" indent="0" algn="l">
              <a:lnSpc>
                <a:spcPts val="4100"/>
              </a:lnSpc>
              <a:spcBef>
                <a:spcPts val="30"/>
              </a:spcBef>
              <a:spcAft>
                <a:spcPts val="620"/>
              </a:spcAft>
            </a:pPr>
            <a:r>
              <a:rPr lang="en-US" sz="3900" b="1" spc="-25">
                <a:solidFill>
                  <a:srgbClr val="585858"/>
                </a:solidFill>
                <a:latin typeface="Calibri" panose="02020603050405020304" pitchFamily="2"/>
              </a:rPr>
              <a:t>Runaway and Homeless Youth (RHY) Program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733585"/>
            <a:ext cx="12192000" cy="45995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7355" rIns="0" bIns="0" anchor="t"/>
          <a:lstStyle>
            <a:lvl1pPr marL="1371600" marR="0" indent="91440" algn="l">
              <a:lnSpc>
                <a:spcPts val="2100"/>
              </a:lnSpc>
              <a:spcBef>
                <a:spcPts val="1195"/>
              </a:spcBef>
              <a:spcAft>
                <a:spcPts val="8445"/>
              </a:spcAft>
              <a:buFont typeface="Symbol"/>
              <a:buChar char="·"/>
              <a:defRPr/>
            </a:lvl1pPr>
          </a:lstStyle>
          <a:p>
            <a:pPr marL="1371600" marR="0" indent="91440" algn="l">
              <a:lnSpc>
                <a:spcPts val="2100"/>
              </a:lnSpc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585858"/>
                </a:solidFill>
                <a:latin typeface="Calibri" panose="02020603050405020304" pitchFamily="2"/>
              </a:rPr>
              <a:t>The Family and Youth Services Bureau (FYSB) administers four programs authorized under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>
                <a:solidFill>
                  <a:srgbClr val="585858"/>
                </a:solidFill>
                <a:latin typeface="Calibri" panose="02020603050405020304" pitchFamily="2"/>
              </a:rPr>
              <a:t>Runaway and Homeless Youth Act (RHYA), which provides funding to public and non-profit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>
                <a:solidFill>
                  <a:srgbClr val="585858"/>
                </a:solidFill>
                <a:latin typeface="Calibri" panose="02020603050405020304" pitchFamily="2"/>
              </a:rPr>
              <a:t>entities to establish and operate local services for safe and stable housing for runaway and </a:t>
            </a:r>
          </a:p>
          <a:p>
            <a:pPr marL="1463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>
                <a:solidFill>
                  <a:srgbClr val="585858"/>
                </a:solidFill>
                <a:latin typeface="Calibri" panose="02020603050405020304" pitchFamily="2"/>
              </a:rPr>
              <a:t>homeless youth and families of homeless youth. </a:t>
            </a:r>
          </a:p>
          <a:p>
            <a:pPr marL="1600200" marR="0" indent="457200" algn="l">
              <a:lnSpc>
                <a:spcPts val="2000"/>
              </a:lnSpc>
              <a:spcBef>
                <a:spcPts val="1085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000" spc="-10">
                <a:solidFill>
                  <a:srgbClr val="585858"/>
                </a:solidFill>
                <a:latin typeface="Calibri" panose="02020603050405020304" pitchFamily="2"/>
              </a:rPr>
              <a:t>Street Outreach Program (SOP) </a:t>
            </a:r>
          </a:p>
          <a:p>
            <a:pPr marL="1600200" marR="0" indent="457200" algn="l">
              <a:lnSpc>
                <a:spcPts val="2000"/>
              </a:lnSpc>
              <a:spcBef>
                <a:spcPts val="1300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000" spc="-10">
                <a:solidFill>
                  <a:srgbClr val="585858"/>
                </a:solidFill>
                <a:latin typeface="Calibri" panose="02020603050405020304" pitchFamily="2"/>
              </a:rPr>
              <a:t>Basic Center Program (BCP) </a:t>
            </a:r>
          </a:p>
          <a:p>
            <a:pPr marL="1600200" marR="0" indent="457200" algn="l">
              <a:lnSpc>
                <a:spcPts val="2000"/>
              </a:lnSpc>
              <a:spcBef>
                <a:spcPts val="1275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000" spc="-15">
                <a:solidFill>
                  <a:srgbClr val="585858"/>
                </a:solidFill>
                <a:latin typeface="Calibri" panose="02020603050405020304" pitchFamily="2"/>
              </a:rPr>
              <a:t>Transitional Living Program (TLP) </a:t>
            </a:r>
          </a:p>
          <a:p>
            <a:pPr marL="1600200" marR="0" indent="457200" algn="l">
              <a:lnSpc>
                <a:spcPts val="2000"/>
              </a:lnSpc>
              <a:spcBef>
                <a:spcPts val="1280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000" spc="-10">
                <a:solidFill>
                  <a:srgbClr val="585858"/>
                </a:solidFill>
                <a:latin typeface="Calibri" panose="02020603050405020304" pitchFamily="2"/>
              </a:rPr>
              <a:t>Maternity Group Home Program (MGH) </a:t>
            </a:r>
          </a:p>
          <a:p>
            <a:pPr marL="1371600" marR="0" indent="91440" algn="l">
              <a:lnSpc>
                <a:spcPts val="2100"/>
              </a:lnSpc>
              <a:spcBef>
                <a:spcPts val="1195"/>
              </a:spcBef>
              <a:spcAft>
                <a:spcPts val="8445"/>
              </a:spcAft>
              <a:buFont typeface="Symbol"/>
              <a:buChar char="·"/>
            </a:pPr>
            <a:r>
              <a:rPr lang="en-US" sz="2000" spc="0">
                <a:solidFill>
                  <a:srgbClr val="585858"/>
                </a:solidFill>
                <a:latin typeface="Calibri" panose="02020603050405020304" pitchFamily="2"/>
              </a:rPr>
              <a:t>In FY 20, RHY programs served 38,483 youth across all four programs. </a:t>
            </a:r>
          </a:p>
        </p:txBody>
      </p:sp>
    </p:spTree>
    <p:extLst>
      <p:ext uri="{BB962C8B-B14F-4D97-AF65-F5344CB8AC3E}">
        <p14:creationId xmlns:p14="http://schemas.microsoft.com/office/powerpoint/2010/main" val="309233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814309"/>
            <a:ext cx="12192000" cy="91927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>
            <a:lvl1pPr marL="0" marR="0" indent="0" algn="ctr">
              <a:lnSpc>
                <a:spcPts val="4100"/>
              </a:lnSpc>
              <a:spcAft>
                <a:spcPts val="2710"/>
              </a:spcAft>
              <a:defRPr/>
            </a:lvl1pPr>
          </a:lstStyle>
          <a:p>
            <a:pPr marL="0" marR="0" indent="0" algn="ctr">
              <a:lnSpc>
                <a:spcPts val="4100"/>
              </a:lnSpc>
              <a:spcAft>
                <a:spcPts val="2710"/>
              </a:spcAft>
            </a:pPr>
            <a:r>
              <a:rPr lang="en-US" sz="3900" b="1" spc="-30">
                <a:solidFill>
                  <a:srgbClr val="404040"/>
                </a:solidFill>
                <a:latin typeface="Calibri" panose="02020603050405020304" pitchFamily="2"/>
              </a:rPr>
              <a:t>Runaway and Homeless Youth Program Tenets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733585"/>
            <a:ext cx="12192000" cy="45995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4625" rIns="0" bIns="0" anchor="t"/>
          <a:lstStyle>
            <a:lvl1pPr marL="1280160" marR="0" indent="0" algn="l">
              <a:lnSpc>
                <a:spcPts val="2400"/>
              </a:lnSpc>
              <a:spcBef>
                <a:spcPts val="0"/>
              </a:spcBef>
              <a:spcAft>
                <a:spcPts val="655"/>
              </a:spcAft>
              <a:buFont typeface="Symbol"/>
              <a:buChar char="·"/>
              <a:defRPr/>
            </a:lvl1pPr>
          </a:lstStyle>
          <a:p>
            <a:pPr marL="1188720" marR="0" indent="9144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2200" spc="-35">
                <a:solidFill>
                  <a:srgbClr val="404040"/>
                </a:solidFill>
                <a:latin typeface="Calibri" panose="02020603050405020304" pitchFamily="2"/>
              </a:rPr>
              <a:t>Young people, because of their age and situation, are urgently in need of </a:t>
            </a:r>
          </a:p>
          <a:p>
            <a:pPr marL="1280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40">
                <a:solidFill>
                  <a:srgbClr val="404040"/>
                </a:solidFill>
                <a:latin typeface="Calibri" panose="02020603050405020304" pitchFamily="2"/>
              </a:rPr>
              <a:t>shelter/housing and services that are trauma-informed, developmentally and age </a:t>
            </a:r>
          </a:p>
          <a:p>
            <a:pPr marL="128016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200" spc="-40">
                <a:solidFill>
                  <a:srgbClr val="404040"/>
                </a:solidFill>
                <a:latin typeface="Calibri" panose="02020603050405020304" pitchFamily="2"/>
              </a:rPr>
              <a:t>appropriate and culturally sensitive. </a:t>
            </a:r>
          </a:p>
          <a:p>
            <a:pPr marL="1188720" marR="0" indent="91440" algn="l">
              <a:lnSpc>
                <a:spcPts val="2400"/>
              </a:lnSpc>
              <a:spcBef>
                <a:spcPts val="1390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35">
                <a:solidFill>
                  <a:srgbClr val="404040"/>
                </a:solidFill>
                <a:latin typeface="Calibri" panose="02020603050405020304" pitchFamily="2"/>
              </a:rPr>
              <a:t>Services to young people should be developed and provided using a positive youth </a:t>
            </a:r>
          </a:p>
          <a:p>
            <a:pPr marL="1280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50">
                <a:solidFill>
                  <a:srgbClr val="404040"/>
                </a:solidFill>
                <a:latin typeface="Calibri" panose="02020603050405020304" pitchFamily="2"/>
              </a:rPr>
              <a:t>development approach. </a:t>
            </a:r>
          </a:p>
          <a:p>
            <a:pPr marL="1188720" marR="0" indent="91440" algn="l">
              <a:lnSpc>
                <a:spcPts val="2400"/>
              </a:lnSpc>
              <a:spcBef>
                <a:spcPts val="1420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40">
                <a:solidFill>
                  <a:srgbClr val="404040"/>
                </a:solidFill>
                <a:latin typeface="Calibri" panose="02020603050405020304" pitchFamily="2"/>
              </a:rPr>
              <a:t>Comprehensive screening and assessment tools focus on the prevention and </a:t>
            </a:r>
          </a:p>
          <a:p>
            <a:pPr marL="1280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40">
                <a:solidFill>
                  <a:srgbClr val="404040"/>
                </a:solidFill>
                <a:latin typeface="Calibri" panose="02020603050405020304" pitchFamily="2"/>
              </a:rPr>
              <a:t>intervention of homelessness among youth and young adults </a:t>
            </a:r>
          </a:p>
          <a:p>
            <a:pPr marL="1188720" marR="0" indent="91440" algn="l">
              <a:lnSpc>
                <a:spcPts val="2400"/>
              </a:lnSpc>
              <a:spcBef>
                <a:spcPts val="1395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35">
                <a:solidFill>
                  <a:srgbClr val="404040"/>
                </a:solidFill>
                <a:latin typeface="Calibri" panose="02020603050405020304" pitchFamily="2"/>
              </a:rPr>
              <a:t>Services and linkages for youth to make that successful transition to adulthood and </a:t>
            </a:r>
          </a:p>
          <a:p>
            <a:pPr marL="1280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-45">
                <a:solidFill>
                  <a:srgbClr val="404040"/>
                </a:solidFill>
                <a:latin typeface="Calibri" panose="02020603050405020304" pitchFamily="2"/>
              </a:rPr>
              <a:t>obtain self-sufficiency. </a:t>
            </a:r>
          </a:p>
          <a:p>
            <a:pPr marL="1188720" marR="0" indent="91440" algn="l">
              <a:lnSpc>
                <a:spcPts val="2400"/>
              </a:lnSpc>
              <a:spcBef>
                <a:spcPts val="1390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30">
                <a:solidFill>
                  <a:srgbClr val="404040"/>
                </a:solidFill>
                <a:latin typeface="Calibri" panose="02020603050405020304" pitchFamily="2"/>
              </a:rPr>
              <a:t>Services include life skills, interpersonal skill building, educational advancement, job </a:t>
            </a:r>
          </a:p>
          <a:p>
            <a:pPr marL="128016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200" spc="-35">
                <a:solidFill>
                  <a:srgbClr val="404040"/>
                </a:solidFill>
                <a:latin typeface="Calibri" panose="02020603050405020304" pitchFamily="2"/>
              </a:rPr>
              <a:t>attainment skills, mental and physical health care, parenting skills, financial planning, </a:t>
            </a:r>
          </a:p>
          <a:p>
            <a:pPr marL="1280160" marR="0" indent="0" algn="l">
              <a:lnSpc>
                <a:spcPts val="2400"/>
              </a:lnSpc>
              <a:spcBef>
                <a:spcPts val="0"/>
              </a:spcBef>
              <a:spcAft>
                <a:spcPts val="655"/>
              </a:spcAft>
            </a:pPr>
            <a:r>
              <a:rPr lang="en-US" sz="2200" spc="-40">
                <a:solidFill>
                  <a:srgbClr val="404040"/>
                </a:solidFill>
                <a:latin typeface="Calibri" panose="02020603050405020304" pitchFamily="2"/>
              </a:rPr>
              <a:t>and referrals to other needed services. </a:t>
            </a:r>
          </a:p>
        </p:txBody>
      </p:sp>
    </p:spTree>
    <p:extLst>
      <p:ext uri="{BB962C8B-B14F-4D97-AF65-F5344CB8AC3E}">
        <p14:creationId xmlns:p14="http://schemas.microsoft.com/office/powerpoint/2010/main" val="318519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610732"/>
            <a:ext cx="12192000" cy="11228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705" rIns="0" bIns="0" anchor="t"/>
          <a:lstStyle>
            <a:lvl1pPr marL="1234440" marR="0" indent="0" algn="l">
              <a:lnSpc>
                <a:spcPts val="4100"/>
              </a:lnSpc>
              <a:spcBef>
                <a:spcPts val="30"/>
              </a:spcBef>
              <a:spcAft>
                <a:spcPts val="260"/>
              </a:spcAft>
              <a:defRPr/>
            </a:lvl1pPr>
          </a:lstStyle>
          <a:p>
            <a:pPr marL="123444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00" b="1" spc="-30">
                <a:solidFill>
                  <a:srgbClr val="404040"/>
                </a:solidFill>
                <a:latin typeface="Calibri" panose="02020603050405020304" pitchFamily="2"/>
              </a:rPr>
              <a:t>Runaway and Homeless Youth Program </a:t>
            </a:r>
          </a:p>
          <a:p>
            <a:pPr marL="1234440" marR="0" indent="0" algn="l">
              <a:lnSpc>
                <a:spcPts val="4100"/>
              </a:lnSpc>
              <a:spcBef>
                <a:spcPts val="30"/>
              </a:spcBef>
              <a:spcAft>
                <a:spcPts val="260"/>
              </a:spcAft>
            </a:pPr>
            <a:r>
              <a:rPr lang="en-US" sz="3900" b="1" spc="-20">
                <a:solidFill>
                  <a:srgbClr val="404040"/>
                </a:solidFill>
                <a:latin typeface="Calibri" panose="02020603050405020304" pitchFamily="2"/>
              </a:rPr>
              <a:t>Service Model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733585"/>
            <a:ext cx="12192000" cy="45995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>
            <a:lvl1pPr marL="1508760" marR="2103120" indent="182880" algn="l">
              <a:lnSpc>
                <a:spcPts val="1300"/>
              </a:lnSpc>
              <a:spcBef>
                <a:spcPts val="1400"/>
              </a:spcBef>
              <a:spcAft>
                <a:spcPts val="310"/>
              </a:spcAft>
              <a:buFont typeface="Symbol"/>
              <a:buChar char="·"/>
              <a:defRPr/>
            </a:lvl1pPr>
          </a:lstStyle>
          <a:p>
            <a:pPr marL="1508760" marR="2606040" indent="18288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Comprehensive screening and assessment tools focus on the prevention and intervention of homelessness among youth and young adults </a:t>
            </a:r>
          </a:p>
          <a:p>
            <a:pPr marL="1508760" marR="0" indent="182880" algn="l">
              <a:lnSpc>
                <a:spcPts val="1400"/>
              </a:lnSpc>
              <a:spcBef>
                <a:spcPts val="141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30">
                <a:solidFill>
                  <a:srgbClr val="000000"/>
                </a:solidFill>
                <a:latin typeface="Calibri" panose="02020603050405020304" pitchFamily="2"/>
              </a:rPr>
              <a:t>Early identification and referral to services </a:t>
            </a:r>
          </a:p>
          <a:p>
            <a:pPr marL="1508760" marR="0" indent="182880" algn="l">
              <a:lnSpc>
                <a:spcPts val="1400"/>
              </a:lnSpc>
              <a:spcBef>
                <a:spcPts val="141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35">
                <a:solidFill>
                  <a:srgbClr val="000000"/>
                </a:solidFill>
                <a:latin typeface="Calibri" panose="02020603050405020304" pitchFamily="2"/>
              </a:rPr>
              <a:t>Focus on trauma-informed care </a:t>
            </a:r>
          </a:p>
          <a:p>
            <a:pPr marL="1508760" marR="0" indent="182880" algn="l">
              <a:lnSpc>
                <a:spcPts val="1400"/>
              </a:lnSpc>
              <a:spcBef>
                <a:spcPts val="142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35">
                <a:solidFill>
                  <a:srgbClr val="000000"/>
                </a:solidFill>
                <a:latin typeface="Calibri" panose="02020603050405020304" pitchFamily="2"/>
              </a:rPr>
              <a:t>Positive Youth Development Approach (incorporating youth voice) </a:t>
            </a:r>
          </a:p>
          <a:p>
            <a:pPr marL="1508760" marR="2377440" indent="182880" algn="l">
              <a:lnSpc>
                <a:spcPts val="1400"/>
              </a:lnSpc>
              <a:spcBef>
                <a:spcPts val="14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Wrap around community-based support services that address key skills needed to achieve self-sufficiency </a:t>
            </a:r>
          </a:p>
          <a:p>
            <a:pPr marL="1508760" marR="0" indent="182880" algn="l">
              <a:lnSpc>
                <a:spcPts val="1400"/>
              </a:lnSpc>
              <a:spcBef>
                <a:spcPts val="142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35">
                <a:solidFill>
                  <a:srgbClr val="000000"/>
                </a:solidFill>
                <a:latin typeface="Calibri" panose="02020603050405020304" pitchFamily="2"/>
              </a:rPr>
              <a:t>Safe and stable housing </a:t>
            </a:r>
          </a:p>
          <a:p>
            <a:pPr marL="1508760" marR="0" indent="182880" algn="l">
              <a:lnSpc>
                <a:spcPts val="1400"/>
              </a:lnSpc>
              <a:spcBef>
                <a:spcPts val="141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40">
                <a:solidFill>
                  <a:srgbClr val="000000"/>
                </a:solidFill>
                <a:latin typeface="Calibri" panose="02020603050405020304" pitchFamily="2"/>
              </a:rPr>
              <a:t>Education and employment </a:t>
            </a:r>
          </a:p>
          <a:p>
            <a:pPr marL="1508760" marR="0" indent="182880" algn="l">
              <a:lnSpc>
                <a:spcPts val="1400"/>
              </a:lnSpc>
              <a:spcBef>
                <a:spcPts val="142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40">
                <a:solidFill>
                  <a:srgbClr val="000000"/>
                </a:solidFill>
                <a:latin typeface="Calibri" panose="02020603050405020304" pitchFamily="2"/>
              </a:rPr>
              <a:t>Physical and emotional well-being </a:t>
            </a:r>
          </a:p>
          <a:p>
            <a:pPr marL="1508760" marR="0" indent="182880" algn="l">
              <a:lnSpc>
                <a:spcPts val="1400"/>
              </a:lnSpc>
              <a:spcBef>
                <a:spcPts val="141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600" spc="35">
                <a:solidFill>
                  <a:srgbClr val="000000"/>
                </a:solidFill>
                <a:latin typeface="Calibri" panose="02020603050405020304" pitchFamily="2"/>
              </a:rPr>
              <a:t>Lasting connections to community and family (social capital) </a:t>
            </a:r>
          </a:p>
          <a:p>
            <a:pPr marL="1508760" marR="2560320" indent="182880" algn="l">
              <a:lnSpc>
                <a:spcPts val="1300"/>
              </a:lnSpc>
              <a:spcBef>
                <a:spcPts val="1400"/>
              </a:spcBef>
              <a:spcAft>
                <a:spcPts val="0"/>
              </a:spcAft>
              <a:buFont typeface="Symbol"/>
              <a:buChar char="·"/>
            </a:pPr>
            <a:r>
              <a:rPr lang="en-US" sz="1500" spc="0">
                <a:solidFill>
                  <a:srgbClr val="000000"/>
                </a:solidFill>
                <a:latin typeface="Calibri" panose="02020603050405020304" pitchFamily="2"/>
              </a:rPr>
              <a:t>Delivery of robust training and technical assistance to build the capacity of RHY-funded grantees to improve outcomes for youth and young adults experiencing or at risk of homelessness </a:t>
            </a:r>
          </a:p>
          <a:p>
            <a:pPr marL="1508760" marR="2103120" indent="182880" algn="l">
              <a:lnSpc>
                <a:spcPts val="1300"/>
              </a:lnSpc>
              <a:spcBef>
                <a:spcPts val="1400"/>
              </a:spcBef>
              <a:spcAft>
                <a:spcPts val="310"/>
              </a:spcAft>
              <a:buFont typeface="Symbol"/>
              <a:buChar char="·"/>
            </a:pPr>
            <a:r>
              <a:rPr lang="en-US" sz="1500" spc="0">
                <a:solidFill>
                  <a:srgbClr val="000000"/>
                </a:solidFill>
                <a:latin typeface="Calibri" panose="02020603050405020304" pitchFamily="2"/>
              </a:rPr>
              <a:t>Interagency coordination at federal, state and local levels to enhance services and supports to youth and young adults </a:t>
            </a:r>
          </a:p>
        </p:txBody>
      </p:sp>
    </p:spTree>
    <p:extLst>
      <p:ext uri="{BB962C8B-B14F-4D97-AF65-F5344CB8AC3E}">
        <p14:creationId xmlns:p14="http://schemas.microsoft.com/office/powerpoint/2010/main" val="17242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344919A-2E55-EDF6-305F-A4E675A6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0" y="739531"/>
            <a:ext cx="2648371" cy="31381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5D3BA35-B5BC-F902-0FE6-92DC2FFF3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4179"/>
            <a:ext cx="11139854" cy="928724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Resources for Tribal Economic Development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4278365-66D6-141B-96C8-876DEA642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1279"/>
            <a:ext cx="9144000" cy="4192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7E6E6"/>
                </a:solidFill>
              </a:rPr>
              <a:t>June 2, 2022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1E312EC-711C-5707-B15F-491686E17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974900"/>
            <a:ext cx="2659472" cy="2667457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FDE49D2-13BD-6427-186B-CBED7A583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44" y="700126"/>
            <a:ext cx="2646677" cy="321700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2358E2F-D191-0981-E1FD-801F44FFD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9" y="902173"/>
            <a:ext cx="2648372" cy="2857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41F8F-3399-DF5D-AE3A-F290D2D01B3E}"/>
              </a:ext>
            </a:extLst>
          </p:cNvPr>
          <p:cNvSpPr txBox="1"/>
          <p:nvPr/>
        </p:nvSpPr>
        <p:spPr>
          <a:xfrm>
            <a:off x="381721" y="4618376"/>
            <a:ext cx="11139854" cy="1200329"/>
          </a:xfrm>
          <a:prstGeom prst="rect">
            <a:avLst/>
          </a:prstGeom>
          <a:solidFill>
            <a:schemeClr val="accent2"/>
          </a:solidFill>
          <a:ln cap="sq" cmpd="dbl">
            <a:solidFill>
              <a:srgbClr val="4472C4">
                <a:shade val="50000"/>
              </a:srgbClr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RESOURCES FOR TRIBAL ECONOMIC DEVELOPMENT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2, 2022</a:t>
            </a:r>
          </a:p>
        </p:txBody>
      </p:sp>
    </p:spTree>
    <p:extLst>
      <p:ext uri="{BB962C8B-B14F-4D97-AF65-F5344CB8AC3E}">
        <p14:creationId xmlns:p14="http://schemas.microsoft.com/office/powerpoint/2010/main" val="345311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8B65-095E-4CA8-ADEC-9455D45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ADMINISTRATION FOR NATIVE AMERICANS (ANA)</a:t>
            </a:r>
          </a:p>
        </p:txBody>
      </p:sp>
      <p:pic>
        <p:nvPicPr>
          <p:cNvPr id="6" name="Picture 5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BA8C318C-04D9-2278-F72A-70887F166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5891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E3DCB-9E5D-4495-9067-E6B69A2C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Michelle Sauve (</a:t>
            </a:r>
            <a:r>
              <a:rPr lang="en-US" sz="2400" b="1" i="1" dirty="0"/>
              <a:t>St. Regis Mohawk Tribe</a:t>
            </a:r>
            <a:r>
              <a:rPr lang="en-US" sz="2400" b="1" dirty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Executive Director, Secretary’s Intradepartmental Council on Native American Affairs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Administration for Native Americans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U.S. Department of Health and Human Services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742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500F-B649-CF46-73CC-57E52676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9083-F47B-4D7C-5A6A-B30F28D9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Commerce – Economic Development Administration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Carolee Wenderoth,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Tribal Engagement Coordinator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DOI – Office of Indian Economic Development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Onna LeBeau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Director, Office of Economic Development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Denise Litz,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Chief, Division of Economic Development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HHS – Administration for Native Americans</a:t>
            </a:r>
          </a:p>
          <a:p>
            <a:pPr marL="456331" lvl="1"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Michelle Sauve,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Exec. Director, Secretary’s Intradepartmental Council on Native American Affairs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HUD – Office of Native American Programs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Jimese Price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Grants Management Specialist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169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</TotalTime>
  <Words>139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Tahoma</vt:lpstr>
      <vt:lpstr>Tw Cen MT</vt:lpstr>
      <vt:lpstr>Wingdings</vt:lpstr>
      <vt:lpstr>Retrospect</vt:lpstr>
      <vt:lpstr>Federal Resources for Tribal Economic Development</vt:lpstr>
      <vt:lpstr>ADMINISTRATION FOR NATIVE AMERICANS (ANA)</vt:lpstr>
      <vt:lpstr>AGENDA</vt:lpstr>
    </vt:vector>
  </TitlesOfParts>
  <Company>U.S. Department of 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Resources for Tribal Economic Development</dc:title>
  <dc:creator>Iris Friday</dc:creator>
  <cp:lastModifiedBy>Michelle Sauve</cp:lastModifiedBy>
  <cp:revision>3</cp:revision>
  <dcterms:created xsi:type="dcterms:W3CDTF">2022-06-01T16:19:30Z</dcterms:created>
  <dcterms:modified xsi:type="dcterms:W3CDTF">2022-06-02T16:53:15Z</dcterms:modified>
</cp:coreProperties>
</file>