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notesMasterIdLst>
    <p:notesMasterId r:id="rId14"/>
  </p:notesMasterIdLst>
  <p:sldIdLst>
    <p:sldId id="262" r:id="rId6"/>
    <p:sldId id="258" r:id="rId7"/>
    <p:sldId id="292" r:id="rId8"/>
    <p:sldId id="466" r:id="rId9"/>
    <p:sldId id="465" r:id="rId10"/>
    <p:sldId id="391" r:id="rId11"/>
    <p:sldId id="395" r:id="rId12"/>
    <p:sldId id="30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Iris Friday" initials="IF" lastIdx="18" clrIdx="6">
    <p:extLst>
      <p:ext uri="{19B8F6BF-5375-455C-9EA6-DF929625EA0E}">
        <p15:presenceInfo xmlns:p15="http://schemas.microsoft.com/office/powerpoint/2012/main" userId="S::iris.friday@hud.gov::359797ea-bb9a-4ffd-8d59-6b0aef538b7f" providerId="AD"/>
      </p:ext>
    </p:extLst>
  </p:cmAuthor>
  <p:cmAuthor id="1" name="Blom, Dominique G" initials="BDG" lastIdx="6" clrIdx="0">
    <p:extLst>
      <p:ext uri="{19B8F6BF-5375-455C-9EA6-DF929625EA0E}">
        <p15:presenceInfo xmlns:p15="http://schemas.microsoft.com/office/powerpoint/2012/main" userId="S::Dominique.G.Blom@hud.gov::430aa858-42fc-4fe1-808f-531791df4d68" providerId="AD"/>
      </p:ext>
    </p:extLst>
  </p:cmAuthor>
  <p:cmAuthor id="8" name="Minish, Neill L" initials="MNL" lastIdx="2" clrIdx="7">
    <p:extLst>
      <p:ext uri="{19B8F6BF-5375-455C-9EA6-DF929625EA0E}">
        <p15:presenceInfo xmlns:p15="http://schemas.microsoft.com/office/powerpoint/2012/main" userId="S::Neill.L.Minish@hud.gov::0511344e-3920-4562-b87f-f648164f9970" providerId="AD"/>
      </p:ext>
    </p:extLst>
  </p:cmAuthor>
  <p:cmAuthor id="2" name="Thomas, Todd C" initials="TTC" lastIdx="2" clrIdx="1">
    <p:extLst>
      <p:ext uri="{19B8F6BF-5375-455C-9EA6-DF929625EA0E}">
        <p15:presenceInfo xmlns:p15="http://schemas.microsoft.com/office/powerpoint/2012/main" userId="S::Todd.C.Thomas@hud.gov::3567654d-fa68-4dbb-9dc8-2eaf7a11b80b" providerId="AD"/>
      </p:ext>
    </p:extLst>
  </p:cmAuthor>
  <p:cmAuthor id="3" name="Bell, Alison E" initials="BAE" lastIdx="7" clrIdx="2">
    <p:extLst>
      <p:ext uri="{19B8F6BF-5375-455C-9EA6-DF929625EA0E}">
        <p15:presenceInfo xmlns:p15="http://schemas.microsoft.com/office/powerpoint/2012/main" userId="S::Alison.Bell@hud.gov::2278f69e-f85b-4384-93c8-65e89cb32361" providerId="AD"/>
      </p:ext>
    </p:extLst>
  </p:cmAuthor>
  <p:cmAuthor id="4" name="Bastarache, Danielle L" initials="BDL" lastIdx="9" clrIdx="3">
    <p:extLst>
      <p:ext uri="{19B8F6BF-5375-455C-9EA6-DF929625EA0E}">
        <p15:presenceInfo xmlns:p15="http://schemas.microsoft.com/office/powerpoint/2012/main" userId="S::Danielle.L.Bastarache@hud.gov::b8334585-5fec-4f81-9865-bf601302aab6" providerId="AD"/>
      </p:ext>
    </p:extLst>
  </p:cmAuthor>
  <p:cmAuthor id="5" name="Michael S Dennis" initials="msd" lastIdx="19" clrIdx="4">
    <p:extLst>
      <p:ext uri="{19B8F6BF-5375-455C-9EA6-DF929625EA0E}">
        <p15:presenceInfo xmlns:p15="http://schemas.microsoft.com/office/powerpoint/2012/main" userId="Michael S Dennis" providerId="None"/>
      </p:ext>
    </p:extLst>
  </p:cmAuthor>
  <p:cmAuthor id="6" name="Shepherd, Monica C" initials="SC" lastIdx="1" clrIdx="5">
    <p:extLst>
      <p:ext uri="{19B8F6BF-5375-455C-9EA6-DF929625EA0E}">
        <p15:presenceInfo xmlns:p15="http://schemas.microsoft.com/office/powerpoint/2012/main" userId="S::monica.c.shepherd@hud.gov::942a944b-d534-4e67-a1ba-dd382f8a45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339966"/>
    <a:srgbClr val="003366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4" d="100"/>
          <a:sy n="154" d="100"/>
        </p:scale>
        <p:origin x="5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4F4F1-5D92-42C0-BB25-CAE543F27C79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D4845-D7E8-4BB1-88F9-7858D2550C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19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5660C-10D2-43F3-A38C-E124E5F00E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358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p2:notes"/>
          <p:cNvSpPr txBox="1">
            <a:spLocks noGrp="1"/>
          </p:cNvSpPr>
          <p:nvPr>
            <p:ph type="body" idx="1"/>
          </p:nvPr>
        </p:nvSpPr>
        <p:spPr>
          <a:xfrm>
            <a:off x="693420" y="4437221"/>
            <a:ext cx="5547360" cy="363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:notes"/>
          <p:cNvSpPr txBox="1">
            <a:spLocks noGrp="1"/>
          </p:cNvSpPr>
          <p:nvPr>
            <p:ph type="sldNum" idx="12"/>
          </p:nvPr>
        </p:nvSpPr>
        <p:spPr>
          <a:xfrm>
            <a:off x="3927775" y="8757590"/>
            <a:ext cx="3004820" cy="462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01675" y="1152525"/>
            <a:ext cx="5530850" cy="3111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1" name="Google Shape;141;p2:notes"/>
          <p:cNvSpPr txBox="1">
            <a:spLocks noGrp="1"/>
          </p:cNvSpPr>
          <p:nvPr>
            <p:ph type="body" idx="1"/>
          </p:nvPr>
        </p:nvSpPr>
        <p:spPr>
          <a:xfrm>
            <a:off x="693420" y="4437221"/>
            <a:ext cx="5547360" cy="3630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:notes"/>
          <p:cNvSpPr txBox="1">
            <a:spLocks noGrp="1"/>
          </p:cNvSpPr>
          <p:nvPr>
            <p:ph type="sldNum" idx="12"/>
          </p:nvPr>
        </p:nvSpPr>
        <p:spPr>
          <a:xfrm>
            <a:off x="3927775" y="8757590"/>
            <a:ext cx="3004820" cy="462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275" tIns="46125" rIns="92275" bIns="461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5565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Dominique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D5660C-10D2-43F3-A38C-E124E5F00E01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78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6821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9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53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dirty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5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5044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42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44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70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97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1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63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6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d.gov/codetal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mailto:Codetalk@Hud.g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d.gov/codetal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mailto:Codetalk@Hud.gov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odetalk@hud.gov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B95FCF-34C2-4FDE-A4BF-8E56BD71EDB6}"/>
              </a:ext>
            </a:extLst>
          </p:cNvPr>
          <p:cNvSpPr txBox="1"/>
          <p:nvPr/>
        </p:nvSpPr>
        <p:spPr>
          <a:xfrm>
            <a:off x="418196" y="2402379"/>
            <a:ext cx="11355607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0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Indian Community Development Block Grant </a:t>
            </a:r>
          </a:p>
          <a:p>
            <a:pPr algn="ctr"/>
            <a:r>
              <a:rPr lang="en-US" sz="40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American Rescue Plan (ARP)</a:t>
            </a:r>
            <a:br>
              <a:rPr lang="en-US" sz="40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</a:br>
            <a:r>
              <a:rPr lang="en-US" sz="40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Tribal Consultation </a:t>
            </a:r>
            <a:endParaRPr lang="en-US" sz="4000" b="1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  <a:cs typeface="Calibri"/>
            </a:endParaRPr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90C46FC4-4D08-4062-A581-57B7C279AE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6449" y="386137"/>
            <a:ext cx="1759102" cy="1746483"/>
          </a:xfrm>
          <a:prstGeom prst="rect">
            <a:avLst/>
          </a:prstGeom>
        </p:spPr>
      </p:pic>
      <p:sp>
        <p:nvSpPr>
          <p:cNvPr id="9" name="Subtitle 8">
            <a:extLst>
              <a:ext uri="{FF2B5EF4-FFF2-40B4-BE49-F238E27FC236}">
                <a16:creationId xmlns:a16="http://schemas.microsoft.com/office/drawing/2014/main" id="{8D878B14-460E-4373-AADA-A83FD1BA37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  <a:cs typeface="Calibri Light" panose="020F0302020204030204"/>
              </a:rPr>
              <a:t>March 31, 2021</a:t>
            </a:r>
          </a:p>
        </p:txBody>
      </p:sp>
    </p:spTree>
    <p:extLst>
      <p:ext uri="{BB962C8B-B14F-4D97-AF65-F5344CB8AC3E}">
        <p14:creationId xmlns:p14="http://schemas.microsoft.com/office/powerpoint/2010/main" val="1463829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"/>
          <p:cNvSpPr txBox="1">
            <a:spLocks noGrp="1"/>
          </p:cNvSpPr>
          <p:nvPr>
            <p:ph type="title"/>
          </p:nvPr>
        </p:nvSpPr>
        <p:spPr>
          <a:xfrm>
            <a:off x="1097280" y="754796"/>
            <a:ext cx="10058400" cy="873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Twentieth Century"/>
              <a:buNone/>
            </a:pPr>
            <a:r>
              <a:rPr lang="en-US" sz="4000" b="1">
                <a:solidFill>
                  <a:schemeClr val="accent2">
                    <a:lumMod val="75000"/>
                  </a:schemeClr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Office of Native American Programs (ONAP)</a:t>
            </a:r>
            <a:endParaRPr lang="en-US" sz="54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5" name="Google Shape;145;p2"/>
          <p:cNvSpPr txBox="1">
            <a:spLocks noGrp="1"/>
          </p:cNvSpPr>
          <p:nvPr>
            <p:ph idx="1"/>
          </p:nvPr>
        </p:nvSpPr>
        <p:spPr>
          <a:xfrm>
            <a:off x="4656220" y="1845734"/>
            <a:ext cx="6499459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9144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 "/>
            </a:pP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Heidi J. Frechette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Deputy Assistant Secretary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Office of Native American Programs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Department of Housing and Urban Development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</a:pPr>
            <a:endParaRPr sz="24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Office of Native American Programs 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Homepage: </a:t>
            </a:r>
            <a:r>
              <a:rPr lang="en-US" sz="2400" u="sng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www.hud.gov/codetalk</a:t>
            </a: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  </a:t>
            </a:r>
            <a:b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</a:b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Mailbox: </a:t>
            </a:r>
            <a:r>
              <a:rPr lang="en-US" sz="2400" u="sng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Codetalk@hud.gov</a:t>
            </a:r>
            <a:endParaRPr sz="24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endParaRPr sz="2400">
              <a:highlight>
                <a:srgbClr val="FFFF00"/>
              </a:highlight>
              <a:latin typeface="Tw Cen MT" panose="020B0602020104020603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endParaRPr>
              <a:highlight>
                <a:srgbClr val="FFFF00"/>
              </a:highlight>
              <a:latin typeface="Tw Cen MT" panose="020B0602020104020603" pitchFamily="34" charset="0"/>
            </a:endParaRPr>
          </a:p>
        </p:txBody>
      </p:sp>
      <p:pic>
        <p:nvPicPr>
          <p:cNvPr id="146" name="Google Shape;146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20569" y="1938202"/>
            <a:ext cx="3221552" cy="40233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C1E85-20FE-4DEE-ABB2-B19678BFE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425" y="334306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w Cen MT"/>
              </a:rPr>
              <a:t>Purpose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023F76B-D383-4C63-8BB7-EACF6CAB5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364" y="1828610"/>
            <a:ext cx="10461661" cy="481373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 On March 11, 2021, President Biden signed the American Rescue Plan Act of 2021 (ARP) (Public Law 117-2) into law.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ARP provides additional funding to prevent, prepare for, and respond to the COVID-19 pandemic, including $280 million for the Indian Community Development Block Grant (ICDBG) program.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This funding will be used to provide ICDBG Imminent Threat (ICDBG-ARP) grants to Indian tribes to eliminate or lessen problems that pose an imminent threat to public health or safety of Tribal residents.</a:t>
            </a:r>
            <a:endParaRPr lang="en-US" sz="2800" b="0" i="0">
              <a:solidFill>
                <a:schemeClr val="accent2">
                  <a:lumMod val="75000"/>
                </a:schemeClr>
              </a:solidFill>
              <a:effectLst/>
              <a:latin typeface="Tw Cen MT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 b="0" i="0">
                <a:solidFill>
                  <a:schemeClr val="accent2">
                    <a:lumMod val="75000"/>
                  </a:schemeClr>
                </a:solidFill>
                <a:effectLst/>
                <a:latin typeface="Tw Cen MT"/>
              </a:rPr>
              <a:t>HUD is conducting Tribal consultation </a:t>
            </a: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to inform how the Department will administer the ICDBG-ARP program.</a:t>
            </a:r>
            <a:endParaRPr lang="en-US" sz="2800">
              <a:solidFill>
                <a:schemeClr val="accent2">
                  <a:lumMod val="75000"/>
                </a:schemeClr>
              </a:solidFill>
              <a:effectLst/>
              <a:latin typeface="Tw Cen MT"/>
              <a:cs typeface="Calibri"/>
            </a:endParaRPr>
          </a:p>
          <a:p>
            <a:pPr marL="0" indent="0">
              <a:buNone/>
            </a:pPr>
            <a:endParaRPr lang="en-US" sz="2600">
              <a:solidFill>
                <a:schemeClr val="accent2">
                  <a:lumMod val="75000"/>
                </a:schemeClr>
              </a:solidFill>
              <a:effectLst/>
              <a:latin typeface="Tw Cen MT"/>
              <a:cs typeface="Calibri"/>
            </a:endParaRPr>
          </a:p>
          <a:p>
            <a:endParaRPr lang="en-US" sz="2400">
              <a:solidFill>
                <a:schemeClr val="accent2">
                  <a:lumMod val="75000"/>
                </a:schemeClr>
              </a:solidFill>
              <a:cs typeface="Calibri" panose="020F05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0B191D2-0D84-48E8-9309-3E133AC2F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ADA17-6A84-4E4D-A923-A5FA07BC5C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637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"/>
          <p:cNvSpPr txBox="1">
            <a:spLocks noGrp="1"/>
          </p:cNvSpPr>
          <p:nvPr>
            <p:ph type="title"/>
          </p:nvPr>
        </p:nvSpPr>
        <p:spPr>
          <a:xfrm>
            <a:off x="1097280" y="754796"/>
            <a:ext cx="10058400" cy="873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600"/>
              <a:buFont typeface="Twentieth Century"/>
              <a:buNone/>
            </a:pPr>
            <a:r>
              <a:rPr lang="en-US" sz="4000" b="1">
                <a:solidFill>
                  <a:schemeClr val="accent2">
                    <a:lumMod val="75000"/>
                  </a:schemeClr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ONAP Grants Management</a:t>
            </a:r>
            <a:endParaRPr lang="en-US" sz="54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5" name="Google Shape;145;p2"/>
          <p:cNvSpPr txBox="1">
            <a:spLocks noGrp="1"/>
          </p:cNvSpPr>
          <p:nvPr>
            <p:ph idx="1"/>
          </p:nvPr>
        </p:nvSpPr>
        <p:spPr>
          <a:xfrm>
            <a:off x="4656220" y="1845734"/>
            <a:ext cx="6499459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/>
          <a:p>
            <a:pPr marL="91440" lvl="0" indent="-203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 "/>
            </a:pP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Hilary Atkin 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Grants Management Director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Office of Native American Programs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Department of Housing and Urban Development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2400"/>
              <a:buNone/>
            </a:pPr>
            <a:endParaRPr sz="24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Office of Native American Programs </a:t>
            </a:r>
            <a:endParaRPr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-152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Homepage: </a:t>
            </a:r>
            <a:r>
              <a:rPr lang="en-US" sz="2400" u="sng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www.hud.gov/codetalk</a:t>
            </a: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  </a:t>
            </a:r>
            <a:b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</a:br>
            <a:r>
              <a:rPr lang="en-US" sz="24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Mailbox: </a:t>
            </a:r>
            <a:r>
              <a:rPr lang="en-US" sz="2400" u="sng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Codetalk@hud.gov</a:t>
            </a:r>
            <a:endParaRPr sz="24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9144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endParaRPr sz="2400">
              <a:highlight>
                <a:srgbClr val="FFFF00"/>
              </a:highlight>
              <a:latin typeface="Tw Cen MT" panose="020B0602020104020603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endParaRPr>
              <a:highlight>
                <a:srgbClr val="FFFF00"/>
              </a:highlight>
              <a:latin typeface="Tw Cen MT" panose="020B0602020104020603" pitchFamily="34" charset="0"/>
            </a:endParaRPr>
          </a:p>
        </p:txBody>
      </p:sp>
      <p:pic>
        <p:nvPicPr>
          <p:cNvPr id="1026" name="x_Picture 1">
            <a:extLst>
              <a:ext uri="{FF2B5EF4-FFF2-40B4-BE49-F238E27FC236}">
                <a16:creationId xmlns:a16="http://schemas.microsoft.com/office/drawing/2014/main" id="{44FB89C0-A6F1-484E-833F-02CF0B1B20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778" y="2079843"/>
            <a:ext cx="2709334" cy="3612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2359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137EE-4BB8-4D82-9D43-BF866C187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839" y="365125"/>
            <a:ext cx="10152961" cy="1325563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w Cen MT"/>
              </a:rPr>
              <a:t>ICDBG-ARP</a:t>
            </a:r>
            <a:endParaRPr lang="en-US" b="1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418DB-4D9C-4557-B6CF-0BA27E0D4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718" y="1845734"/>
            <a:ext cx="10152961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marL="657860" lvl="1" indent="-457200"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On March 19</a:t>
            </a:r>
            <a:r>
              <a:rPr lang="en-US" sz="2800" baseline="300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th</a:t>
            </a: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, HUD issued a Dear Tribal Leader letter to solicit feedback on the how the Department should administer ICDBG-ARP funds and provided </a:t>
            </a: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the following proposed topics to respond to:</a:t>
            </a:r>
          </a:p>
          <a:p>
            <a:pPr marL="715010" lvl="1" indent="-514350"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75000"/>
                </a:schemeClr>
              </a:buClr>
              <a:buAutoNum type="arabicPeriod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Maximum grant ceilings for the ICDBG-ARP.</a:t>
            </a:r>
          </a:p>
          <a:p>
            <a:pPr marL="715010" lvl="1" indent="-514350"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75000"/>
                </a:schemeClr>
              </a:buClr>
              <a:buAutoNum type="arabicPeriod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Priority consideration for Indian tribes that submitted applications and were not awarded grant funds for ICDBG-CARES.</a:t>
            </a:r>
          </a:p>
          <a:p>
            <a:pPr marL="715010" lvl="1" indent="-514350"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75000"/>
                </a:schemeClr>
              </a:buClr>
              <a:buAutoNum type="arabicPeriod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Eligibility for Indian tribes that were awarded an ICDBG-CARES grants</a:t>
            </a:r>
          </a:p>
          <a:p>
            <a:pPr marL="715010" lvl="1" indent="-514350"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75000"/>
                </a:schemeClr>
              </a:buClr>
              <a:buAutoNum type="arabicPeriod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Other areas of consideration for the ICDBG-ARP Implementation Notice, program funding criteria, and other program requirements.</a:t>
            </a:r>
          </a:p>
          <a:p>
            <a:pPr marL="657860" lvl="1" indent="-457200"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US" sz="2800">
              <a:solidFill>
                <a:schemeClr val="accent2">
                  <a:lumMod val="75000"/>
                </a:schemeClr>
              </a:solidFill>
              <a:latin typeface="Tw Cen MT"/>
            </a:endParaRPr>
          </a:p>
          <a:p>
            <a:pPr marL="657860" lvl="1" indent="-457200"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US" sz="28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657860" lvl="1" indent="-457200"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US" sz="28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657860" lvl="1" indent="-457200"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endParaRPr lang="en-US" sz="28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200660" lvl="1" indent="0">
              <a:spcBef>
                <a:spcPts val="1200"/>
              </a:spcBef>
              <a:spcAft>
                <a:spcPts val="200"/>
              </a:spcAft>
              <a:buClr>
                <a:srgbClr val="1D6294"/>
              </a:buClr>
              <a:buNone/>
            </a:pPr>
            <a:endParaRPr lang="en-US" sz="28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383540" lvl="1">
              <a:buClr>
                <a:srgbClr val="2683C6">
                  <a:lumMod val="75000"/>
                </a:srgbClr>
              </a:buClr>
              <a:buFont typeface="Arial" panose="020B0604020202020204" pitchFamily="34" charset="0"/>
              <a:buChar char="•"/>
            </a:pPr>
            <a:endParaRPr lang="en-US" sz="2600">
              <a:solidFill>
                <a:srgbClr val="1D6295"/>
              </a:solidFill>
              <a:latin typeface="Tw Cen MT" panose="020B0602020104020603" pitchFamily="34" charset="0"/>
            </a:endParaRPr>
          </a:p>
          <a:p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99472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B890C-5A55-4E4A-B1F8-73A5C8566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9822" y="365125"/>
            <a:ext cx="10163978" cy="1325563"/>
          </a:xfrm>
        </p:spPr>
        <p:txBody>
          <a:bodyPr/>
          <a:lstStyle/>
          <a:p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Provided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A3FD6-7849-4C67-A314-53DEBC136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820" y="1894901"/>
            <a:ext cx="10163979" cy="4282062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</a:rPr>
              <a:t> Since HUD issued the ICDBG-ARP DTL, ONAP has received feedback covering the following themes</a:t>
            </a:r>
            <a:endParaRPr lang="en-US" sz="2800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 Examples:</a:t>
            </a:r>
          </a:p>
          <a:p>
            <a:pPr marL="635508" lvl="1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>
                <a:solidFill>
                  <a:schemeClr val="accent2">
                    <a:lumMod val="75000"/>
                  </a:schemeClr>
                </a:solidFill>
                <a:effectLst/>
                <a:latin typeface="Tw Cen MT" panose="020B0602020104020603" pitchFamily="34" charset="0"/>
                <a:ea typeface="Calibri" panose="020F0502020204030204" pitchFamily="34" charset="0"/>
              </a:rPr>
              <a:t>Give priority for eligible applicants that were not funded by ICDBG-CARES</a:t>
            </a:r>
          </a:p>
          <a:p>
            <a:pPr marL="635508" lvl="1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>
                <a:solidFill>
                  <a:schemeClr val="accent2">
                    <a:lumMod val="75000"/>
                  </a:schemeClr>
                </a:solidFill>
                <a:effectLst/>
                <a:latin typeface="Tw Cen MT" panose="020B0602020104020603" pitchFamily="34" charset="0"/>
                <a:ea typeface="Calibri" panose="020F0502020204030204" pitchFamily="34" charset="0"/>
              </a:rPr>
              <a:t>Don’t exclude Tribes that were previously awarded ICDBG-CARES funds</a:t>
            </a:r>
          </a:p>
          <a:p>
            <a:pPr marL="635508" lvl="1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  <a:ea typeface="Calibri" panose="020F0502020204030204" pitchFamily="34" charset="0"/>
              </a:rPr>
              <a:t>Grant ceilings “are fine”</a:t>
            </a:r>
          </a:p>
          <a:p>
            <a:pPr marL="635508" lvl="1" indent="-342900">
              <a:lnSpc>
                <a:spcPct val="105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n-US" sz="2000">
              <a:solidFill>
                <a:schemeClr val="accent2">
                  <a:lumMod val="75000"/>
                </a:schemeClr>
              </a:solidFill>
              <a:effectLst/>
              <a:latin typeface="Tw Cen MT" panose="020B0602020104020603" pitchFamily="34" charset="0"/>
              <a:ea typeface="Calibri" panose="020F0502020204030204" pitchFamily="34" charset="0"/>
            </a:endParaRPr>
          </a:p>
          <a:p>
            <a:pPr marL="635508" lvl="1" indent="-34290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We are looking forward to more today.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03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8CCA4-CACA-43F2-9A0E-1CF689568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360262" cy="1407945"/>
          </a:xfrm>
        </p:spPr>
        <p:txBody>
          <a:bodyPr>
            <a:normAutofit/>
          </a:bodyPr>
          <a:lstStyle/>
          <a:p>
            <a:r>
              <a:rPr lang="en-US" sz="4400" b="1">
                <a:solidFill>
                  <a:schemeClr val="accent2">
                    <a:lumMod val="75000"/>
                  </a:schemeClr>
                </a:solidFill>
                <a:latin typeface="TW Cen MT"/>
              </a:rPr>
              <a:t>Discussion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074DD-D9E2-40CF-A3A9-F7ACB0D97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0838" y="1845733"/>
            <a:ext cx="9954841" cy="4389813"/>
          </a:xfrm>
        </p:spPr>
        <p:txBody>
          <a:bodyPr vert="horz" lIns="0" tIns="45720" rIns="0" bIns="45720" rtlCol="0" anchor="t">
            <a:normAutofit fontScale="85000" lnSpcReduction="2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  <a:ea typeface="+mn-lt"/>
                <a:cs typeface="+mn-lt"/>
              </a:rPr>
              <a:t>How should ICDBG-ARP funds be awarded?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  <a:ea typeface="+mn-lt"/>
                <a:cs typeface="+mn-lt"/>
              </a:rPr>
              <a:t>Should priority consideration be given to unfunded ICDBG-CARES applicants? </a:t>
            </a:r>
            <a:r>
              <a:rPr lang="en-US" sz="2800" b="1">
                <a:solidFill>
                  <a:schemeClr val="accent2">
                    <a:lumMod val="75000"/>
                  </a:schemeClr>
                </a:solidFill>
                <a:latin typeface="TW Cen MT"/>
                <a:ea typeface="+mn-lt"/>
                <a:cs typeface="+mn-lt"/>
              </a:rPr>
              <a:t>HUD is strongly considering giving priority to Indian tribes that applied for ICDBG-CARES and were not awarded a grant due to lack of funding.</a:t>
            </a: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  <a:ea typeface="+mn-lt"/>
                <a:cs typeface="+mn-lt"/>
              </a:rPr>
              <a:t>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  <a:ea typeface="+mn-lt"/>
                <a:cs typeface="+mn-lt"/>
              </a:rPr>
              <a:t>If HUD establishes this priority, how should that be done?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  <a:ea typeface="+mn-lt"/>
                <a:cs typeface="+mn-lt"/>
              </a:rPr>
              <a:t> Should the maximum grant ceilings for the ICDBG-ARP grants be higher than the maximum grant ceilings that HUD set for the ICDBG-CARES grants or remain the same?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  <a:ea typeface="+mn-lt"/>
                <a:cs typeface="+mn-lt"/>
              </a:rPr>
              <a:t>Should Indian tribes that were awarded an ICDBG-CARES grant be eligible to receive an ICDBG-ARP grant?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800">
                <a:solidFill>
                  <a:schemeClr val="accent2">
                    <a:lumMod val="75000"/>
                  </a:schemeClr>
                </a:solidFill>
                <a:latin typeface="TW Cen MT"/>
                <a:ea typeface="+mn-lt"/>
                <a:cs typeface="+mn-lt"/>
              </a:rPr>
              <a:t> Are there any other things that ONAP should consider as it develops the ICDBG-ARP program policies?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636D6D-27CB-4DFE-B2FA-91F4F4ACB6E0}"/>
              </a:ext>
            </a:extLst>
          </p:cNvPr>
          <p:cNvSpPr txBox="1"/>
          <p:nvPr/>
        </p:nvSpPr>
        <p:spPr>
          <a:xfrm>
            <a:off x="0" y="6386730"/>
            <a:ext cx="12107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Press #2 to open your phone line</a:t>
            </a:r>
          </a:p>
        </p:txBody>
      </p:sp>
    </p:spTree>
    <p:extLst>
      <p:ext uri="{BB962C8B-B14F-4D97-AF65-F5344CB8AC3E}">
        <p14:creationId xmlns:p14="http://schemas.microsoft.com/office/powerpoint/2010/main" val="3283602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E1BF1D-093F-4CF9-A085-A03777A73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6E65E-92B5-4B18-BE66-17D27D1D6D0B}" type="slidenum">
              <a:rPr lang="en-US" smtClean="0"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33091"/>
            <a:ext cx="12192000" cy="64264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US" sz="7200"/>
          </a:p>
          <a:p>
            <a:pPr marL="0" indent="0" algn="ctr">
              <a:lnSpc>
                <a:spcPct val="100000"/>
              </a:lnSpc>
              <a:buNone/>
            </a:pPr>
            <a:endParaRPr lang="en-US" sz="6000" b="1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6000" b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0"/>
              </a:rPr>
              <a:t>THANK YOU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6000" b="1">
              <a:solidFill>
                <a:schemeClr val="accent2">
                  <a:lumMod val="75000"/>
                </a:schemeClr>
              </a:solidFill>
              <a:latin typeface="Tw Cen MT" panose="020B0602020104020603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+mj-lt"/>
              </a:rPr>
              <a:t>Please send comments to:  </a:t>
            </a:r>
            <a:r>
              <a:rPr lang="en-US" sz="3200" b="1" u="sng">
                <a:solidFill>
                  <a:schemeClr val="accent2">
                    <a:lumMod val="75000"/>
                  </a:schemeClr>
                </a:solidFill>
                <a:latin typeface="+mj-lt"/>
                <a:hlinkClick r:id="rId3"/>
              </a:rPr>
              <a:t>CodeTalk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+mj-lt"/>
                <a:hlinkClick r:id="rId3"/>
              </a:rPr>
              <a:t>@hud.gov</a:t>
            </a:r>
            <a:endParaRPr lang="en-US" sz="3200" b="1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+mj-lt"/>
                <a:cs typeface="Calibri Light"/>
              </a:rPr>
              <a:t>Deadline for Comments:  April 2, 2021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849100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4a638c4-874f-49c0-bb2b-5cb8563c2b18">HUDDASNAP-566641975-1328</_dlc_DocId>
    <_dlc_DocIdUrl xmlns="d4a638c4-874f-49c0-bb2b-5cb8563c2b18">
      <Url>https://hudgov.sharepoint.com/sites/DASNAP/PerfPlan/_layouts/15/DocIdRedir.aspx?ID=HUDDASNAP-566641975-1328</Url>
      <Description>HUDDASNAP-566641975-1328</Description>
    </_dlc_DocIdUrl>
    <SharedWithUsers xmlns="d8d4b72c-bead-4861-93e9-25b6b1533e83">
      <UserInfo>
        <DisplayName>Friday, Iris</DisplayName>
        <AccountId>248</AccountId>
        <AccountType/>
      </UserInfo>
      <UserInfo>
        <DisplayName>Zolkowski, Nicholas C</DisplayName>
        <AccountId>116</AccountId>
        <AccountType/>
      </UserInfo>
      <UserInfo>
        <DisplayName>Atallah, Jad K</DisplayName>
        <AccountId>126</AccountId>
        <AccountType/>
      </UserInfo>
      <UserInfo>
        <DisplayName>Makarainen, Mikko D</DisplayName>
        <AccountId>459</AccountId>
        <AccountType/>
      </UserInfo>
      <UserInfo>
        <DisplayName>Atkin, Hilary C</DisplayName>
        <AccountId>30</AccountId>
        <AccountType/>
      </UserInfo>
      <UserInfo>
        <DisplayName>Adams, Damon A</DisplayName>
        <AccountId>1194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71397E283BE84E9C263F3FE9D5B4A8" ma:contentTypeVersion="12" ma:contentTypeDescription="Create a new document." ma:contentTypeScope="" ma:versionID="c4fdde0986b5b5f3b1b10c6aee354f18">
  <xsd:schema xmlns:xsd="http://www.w3.org/2001/XMLSchema" xmlns:xs="http://www.w3.org/2001/XMLSchema" xmlns:p="http://schemas.microsoft.com/office/2006/metadata/properties" xmlns:ns2="d4a638c4-874f-49c0-bb2b-5cb8563c2b18" xmlns:ns3="2d648808-7c08-4883-88db-ae1c26ef4c53" xmlns:ns4="d8d4b72c-bead-4861-93e9-25b6b1533e83" targetNamespace="http://schemas.microsoft.com/office/2006/metadata/properties" ma:root="true" ma:fieldsID="94dd3e238cbe7c2660e6ca6c95529fa3" ns2:_="" ns3:_="" ns4:_="">
    <xsd:import namespace="d4a638c4-874f-49c0-bb2b-5cb8563c2b18"/>
    <xsd:import namespace="2d648808-7c08-4883-88db-ae1c26ef4c53"/>
    <xsd:import namespace="d8d4b72c-bead-4861-93e9-25b6b1533e8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a638c4-874f-49c0-bb2b-5cb8563c2b1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48808-7c08-4883-88db-ae1c26ef4c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d4b72c-bead-4861-93e9-25b6b1533e8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F89DDCF-6742-41B7-8F92-C11396C35B98}">
  <ds:schemaRefs>
    <ds:schemaRef ds:uri="http://purl.org/dc/dcmitype/"/>
    <ds:schemaRef ds:uri="2d648808-7c08-4883-88db-ae1c26ef4c53"/>
    <ds:schemaRef ds:uri="http://schemas.microsoft.com/office/2006/documentManagement/types"/>
    <ds:schemaRef ds:uri="http://purl.org/dc/elements/1.1/"/>
    <ds:schemaRef ds:uri="http://schemas.microsoft.com/office/2006/metadata/properties"/>
    <ds:schemaRef ds:uri="d8d4b72c-bead-4861-93e9-25b6b1533e83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d4a638c4-874f-49c0-bb2b-5cb8563c2b1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3BC24AB-4B81-4992-93DA-9506CD9EC5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EB779B-20F3-4718-839D-49104A883F2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844A53A-9B36-4630-B356-A8EAB7A8EF4C}">
  <ds:schemaRefs>
    <ds:schemaRef ds:uri="2d648808-7c08-4883-88db-ae1c26ef4c53"/>
    <ds:schemaRef ds:uri="d4a638c4-874f-49c0-bb2b-5cb8563c2b18"/>
    <ds:schemaRef ds:uri="d8d4b72c-bead-4861-93e9-25b6b1533e8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518</Words>
  <Application>Microsoft Office PowerPoint</Application>
  <PresentationFormat>Widescreen</PresentationFormat>
  <Paragraphs>66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Tw Cen MT</vt:lpstr>
      <vt:lpstr>Tw Cen MT</vt:lpstr>
      <vt:lpstr>Twentieth Century</vt:lpstr>
      <vt:lpstr>Wingdings</vt:lpstr>
      <vt:lpstr>Retrospect</vt:lpstr>
      <vt:lpstr>PowerPoint Presentation</vt:lpstr>
      <vt:lpstr>Office of Native American Programs (ONAP)</vt:lpstr>
      <vt:lpstr>Purpose</vt:lpstr>
      <vt:lpstr>ONAP Grants Management</vt:lpstr>
      <vt:lpstr>ICDBG-ARP</vt:lpstr>
      <vt:lpstr>Provided Feedback</vt:lpstr>
      <vt:lpstr>Discussion 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Minish, Neill L</dc:creator>
  <cp:lastModifiedBy>Nelson, Robert E</cp:lastModifiedBy>
  <cp:revision>3</cp:revision>
  <dcterms:created xsi:type="dcterms:W3CDTF">2021-02-17T22:00:57Z</dcterms:created>
  <dcterms:modified xsi:type="dcterms:W3CDTF">2021-04-01T19:17:27Z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0x010100AA71397E283BE84E9C263F3FE9D5B4A8</vt:lpwstr>
  </property>
  <property fmtid="{D5CDD505-2E9C-101B-9397-08002B2CF9AE}" pid="3" name="_dlc_DocIdItemGuid">
    <vt:lpwstr>3cacf514-80dd-4ff6-9437-f811566ae698</vt:lpwstr>
  </property>
</Properties>
</file>