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62" r:id="rId5"/>
    <p:sldId id="317" r:id="rId6"/>
    <p:sldId id="405" r:id="rId7"/>
    <p:sldId id="406" r:id="rId8"/>
    <p:sldId id="1772" r:id="rId9"/>
    <p:sldId id="1791" r:id="rId10"/>
    <p:sldId id="1786" r:id="rId11"/>
    <p:sldId id="1783" r:id="rId12"/>
    <p:sldId id="1792" r:id="rId13"/>
    <p:sldId id="1776" r:id="rId14"/>
    <p:sldId id="433" r:id="rId15"/>
    <p:sldId id="1779" r:id="rId16"/>
    <p:sldId id="1778" r:id="rId17"/>
    <p:sldId id="423" r:id="rId18"/>
    <p:sldId id="1787" r:id="rId19"/>
    <p:sldId id="1781" r:id="rId20"/>
    <p:sldId id="438" r:id="rId21"/>
    <p:sldId id="428" r:id="rId22"/>
    <p:sldId id="1788" r:id="rId23"/>
    <p:sldId id="1770" r:id="rId24"/>
    <p:sldId id="385" r:id="rId25"/>
    <p:sldId id="389" r:id="rId26"/>
    <p:sldId id="386" r:id="rId27"/>
    <p:sldId id="388" r:id="rId28"/>
    <p:sldId id="1752" r:id="rId29"/>
    <p:sldId id="1716" r:id="rId30"/>
    <p:sldId id="1768" r:id="rId31"/>
    <p:sldId id="1775" r:id="rId3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lom, Dominique G" initials="BDG" lastIdx="6" clrIdx="0">
    <p:extLst>
      <p:ext uri="{19B8F6BF-5375-455C-9EA6-DF929625EA0E}">
        <p15:presenceInfo xmlns:p15="http://schemas.microsoft.com/office/powerpoint/2012/main" userId="S::Dominique.G.Blom@hud.gov::430aa858-42fc-4fe1-808f-531791df4d68" providerId="AD"/>
      </p:ext>
    </p:extLst>
  </p:cmAuthor>
  <p:cmAuthor id="2" name="Thomas, Todd C" initials="TTC" lastIdx="14" clrIdx="1">
    <p:extLst>
      <p:ext uri="{19B8F6BF-5375-455C-9EA6-DF929625EA0E}">
        <p15:presenceInfo xmlns:p15="http://schemas.microsoft.com/office/powerpoint/2012/main" userId="S::Todd.C.Thomas@hud.gov::3567654d-fa68-4dbb-9dc8-2eaf7a11b80b" providerId="AD"/>
      </p:ext>
    </p:extLst>
  </p:cmAuthor>
  <p:cmAuthor id="3" name="Bell, Alison E" initials="BAE" lastIdx="7" clrIdx="2">
    <p:extLst>
      <p:ext uri="{19B8F6BF-5375-455C-9EA6-DF929625EA0E}">
        <p15:presenceInfo xmlns:p15="http://schemas.microsoft.com/office/powerpoint/2012/main" userId="S::Alison.Bell@hud.gov::2278f69e-f85b-4384-93c8-65e89cb32361" providerId="AD"/>
      </p:ext>
    </p:extLst>
  </p:cmAuthor>
  <p:cmAuthor id="4" name="Bastarache, Danielle L" initials="BDL" lastIdx="28" clrIdx="3">
    <p:extLst>
      <p:ext uri="{19B8F6BF-5375-455C-9EA6-DF929625EA0E}">
        <p15:presenceInfo xmlns:p15="http://schemas.microsoft.com/office/powerpoint/2012/main" userId="S::Danielle.L.Bastarache@hud.gov::b8334585-5fec-4f81-9865-bf601302aab6" providerId="AD"/>
      </p:ext>
    </p:extLst>
  </p:cmAuthor>
  <p:cmAuthor id="5" name="Michael S Dennis" initials="msd" lastIdx="37" clrIdx="4">
    <p:extLst>
      <p:ext uri="{19B8F6BF-5375-455C-9EA6-DF929625EA0E}">
        <p15:presenceInfo xmlns:p15="http://schemas.microsoft.com/office/powerpoint/2012/main" userId="Michael S Dennis" providerId="None"/>
      </p:ext>
    </p:extLst>
  </p:cmAuthor>
  <p:cmAuthor id="6" name="Shepherd, Monica C" initials="SC" lastIdx="2" clrIdx="5">
    <p:extLst>
      <p:ext uri="{19B8F6BF-5375-455C-9EA6-DF929625EA0E}">
        <p15:presenceInfo xmlns:p15="http://schemas.microsoft.com/office/powerpoint/2012/main" userId="S::monica.c.shepherd@hud.gov::942a944b-d534-4e67-a1ba-dd382f8a4531" providerId="AD"/>
      </p:ext>
    </p:extLst>
  </p:cmAuthor>
  <p:cmAuthor id="7" name="Anderson, Lea E" initials="ALE" lastIdx="36" clrIdx="6">
    <p:extLst>
      <p:ext uri="{19B8F6BF-5375-455C-9EA6-DF929625EA0E}">
        <p15:presenceInfo xmlns:p15="http://schemas.microsoft.com/office/powerpoint/2012/main" userId="S::Lea.E.Anderson@hud.gov::6ca52ed6-879a-46a8-acda-1a75034b8495" providerId="AD"/>
      </p:ext>
    </p:extLst>
  </p:cmAuthor>
  <p:cmAuthor id="8" name="Ray, Kymian D" initials="RKD" lastIdx="5" clrIdx="7">
    <p:extLst>
      <p:ext uri="{19B8F6BF-5375-455C-9EA6-DF929625EA0E}">
        <p15:presenceInfo xmlns:p15="http://schemas.microsoft.com/office/powerpoint/2012/main" userId="S::Kymian.D.Ray@hud.gov::ca6c4cde-5168-4b25-af17-382dc6eb25ad" providerId="AD"/>
      </p:ext>
    </p:extLst>
  </p:cmAuthor>
  <p:cmAuthor id="9" name="Jones, Ryan E" initials="JRE" lastIdx="6" clrIdx="8">
    <p:extLst>
      <p:ext uri="{19B8F6BF-5375-455C-9EA6-DF929625EA0E}">
        <p15:presenceInfo xmlns:p15="http://schemas.microsoft.com/office/powerpoint/2012/main" userId="S::Ryan.E.Jones@hud.gov::c3e7e8f0-cd80-480a-8734-886bf945cb72" providerId="AD"/>
      </p:ext>
    </p:extLst>
  </p:cmAuthor>
  <p:cmAuthor id="10" name="Garcia, Danielle D" initials="GDD" lastIdx="8" clrIdx="9">
    <p:extLst>
      <p:ext uri="{19B8F6BF-5375-455C-9EA6-DF929625EA0E}">
        <p15:presenceInfo xmlns:p15="http://schemas.microsoft.com/office/powerpoint/2012/main" userId="S::Danielle.D.Garcia@hud.gov::0cc0d841-017f-4a07-81bd-b7f0dc05210d" providerId="AD"/>
      </p:ext>
    </p:extLst>
  </p:cmAuthor>
  <p:cmAuthor id="11" name="Radosevich, Tara J" initials="RTJ" lastIdx="5" clrIdx="10">
    <p:extLst>
      <p:ext uri="{19B8F6BF-5375-455C-9EA6-DF929625EA0E}">
        <p15:presenceInfo xmlns:p15="http://schemas.microsoft.com/office/powerpoint/2012/main" userId="S::Tara.J.Radosevich@hud.gov::ff0e8c22-4779-4c2a-8882-29b2298d6feb" providerId="AD"/>
      </p:ext>
    </p:extLst>
  </p:cmAuthor>
  <p:cmAuthor id="12" name="Minish, Neill L" initials="MNL" lastIdx="4" clrIdx="11">
    <p:extLst>
      <p:ext uri="{19B8F6BF-5375-455C-9EA6-DF929625EA0E}">
        <p15:presenceInfo xmlns:p15="http://schemas.microsoft.com/office/powerpoint/2012/main" userId="S::Neill.L.Minish@hud.gov::0511344e-3920-4562-b87f-f648164f9970" providerId="AD"/>
      </p:ext>
    </p:extLst>
  </p:cmAuthor>
  <p:cmAuthor id="13" name="Hashim, Kyleen M" initials="HM" lastIdx="2" clrIdx="12">
    <p:extLst>
      <p:ext uri="{19B8F6BF-5375-455C-9EA6-DF929625EA0E}">
        <p15:presenceInfo xmlns:p15="http://schemas.microsoft.com/office/powerpoint/2012/main" userId="S::kyleen.m.hashim@hud.gov::639a2f8f-14cc-4210-b22f-455a0eccd4da" providerId="AD"/>
      </p:ext>
    </p:extLst>
  </p:cmAuthor>
  <p:cmAuthor id="14" name="Fontanez Sanchez, Miguel A" initials="FA" lastIdx="4" clrIdx="13">
    <p:extLst>
      <p:ext uri="{19B8F6BF-5375-455C-9EA6-DF929625EA0E}">
        <p15:presenceInfo xmlns:p15="http://schemas.microsoft.com/office/powerpoint/2012/main" userId="S::miguel.a.fontanezsanchez@hud.gov::7d63ec6c-3ac9-44a8-99fc-5282f3783cb1" providerId="AD"/>
      </p:ext>
    </p:extLst>
  </p:cmAuthor>
  <p:cmAuthor id="15" name="Bilka, Nicholas J" initials="BJ" lastIdx="4" clrIdx="14">
    <p:extLst>
      <p:ext uri="{19B8F6BF-5375-455C-9EA6-DF929625EA0E}">
        <p15:presenceInfo xmlns:p15="http://schemas.microsoft.com/office/powerpoint/2012/main" userId="S::nicholas.j.bilka@hud.gov::22602d20-a23f-4a4d-bf1c-cfbf47999426" providerId="AD"/>
      </p:ext>
    </p:extLst>
  </p:cmAuthor>
  <p:cmAuthor id="16" name="Durham, Steven R" initials="DSR" lastIdx="4" clrIdx="15">
    <p:extLst>
      <p:ext uri="{19B8F6BF-5375-455C-9EA6-DF929625EA0E}">
        <p15:presenceInfo xmlns:p15="http://schemas.microsoft.com/office/powerpoint/2012/main" userId="S::Steven.R.Durham@hud.gov::733bbea1-ba0d-42a7-9068-ad16661d723c" providerId="AD"/>
      </p:ext>
    </p:extLst>
  </p:cmAuthor>
  <p:cmAuthor id="17" name="Bilka, Nicholas J" initials="NJB" lastIdx="6" clrIdx="16">
    <p:extLst>
      <p:ext uri="{19B8F6BF-5375-455C-9EA6-DF929625EA0E}">
        <p15:presenceInfo xmlns:p15="http://schemas.microsoft.com/office/powerpoint/2012/main" userId="Bilka, Nicholas J" providerId="None"/>
      </p:ext>
    </p:extLst>
  </p:cmAuthor>
  <p:cmAuthor id="18" name="CKubacki 12-2016" initials="C1" lastIdx="3" clrIdx="17">
    <p:extLst>
      <p:ext uri="{19B8F6BF-5375-455C-9EA6-DF929625EA0E}">
        <p15:presenceInfo xmlns:p15="http://schemas.microsoft.com/office/powerpoint/2012/main" userId="CKubacki 12-2016"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66"/>
    <a:srgbClr val="003366"/>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59E4F4F1-5D92-42C0-BB25-CAE543F27C79}" type="datetimeFigureOut">
              <a:rPr lang="en-US" smtClean="0"/>
              <a:t>10/7/2020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16D4845-D7E8-4BB1-88F9-7858D2550C8C}" type="slidenum">
              <a:rPr lang="en-US" smtClean="0"/>
              <a:t>‹#›</a:t>
            </a:fld>
            <a:endParaRPr lang="en-US"/>
          </a:p>
        </p:txBody>
      </p:sp>
    </p:spTree>
    <p:extLst>
      <p:ext uri="{BB962C8B-B14F-4D97-AF65-F5344CB8AC3E}">
        <p14:creationId xmlns:p14="http://schemas.microsoft.com/office/powerpoint/2010/main" val="3802119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1</a:t>
            </a:fld>
            <a:endParaRPr lang="en-US"/>
          </a:p>
        </p:txBody>
      </p:sp>
    </p:spTree>
    <p:extLst>
      <p:ext uri="{BB962C8B-B14F-4D97-AF65-F5344CB8AC3E}">
        <p14:creationId xmlns:p14="http://schemas.microsoft.com/office/powerpoint/2010/main" val="35593589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10</a:t>
            </a:fld>
            <a:endParaRPr lang="en-US"/>
          </a:p>
        </p:txBody>
      </p:sp>
    </p:spTree>
    <p:extLst>
      <p:ext uri="{BB962C8B-B14F-4D97-AF65-F5344CB8AC3E}">
        <p14:creationId xmlns:p14="http://schemas.microsoft.com/office/powerpoint/2010/main" val="6539343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12</a:t>
            </a:fld>
            <a:endParaRPr lang="en-US" dirty="0"/>
          </a:p>
        </p:txBody>
      </p:sp>
    </p:spTree>
    <p:extLst>
      <p:ext uri="{BB962C8B-B14F-4D97-AF65-F5344CB8AC3E}">
        <p14:creationId xmlns:p14="http://schemas.microsoft.com/office/powerpoint/2010/main" val="1991392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13</a:t>
            </a:fld>
            <a:endParaRPr lang="en-US" dirty="0"/>
          </a:p>
        </p:txBody>
      </p:sp>
    </p:spTree>
    <p:extLst>
      <p:ext uri="{BB962C8B-B14F-4D97-AF65-F5344CB8AC3E}">
        <p14:creationId xmlns:p14="http://schemas.microsoft.com/office/powerpoint/2010/main" val="6641934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period of availability is the time the funds must be spent by. Unless is a MTW PHA, PHAs cannot use Admin fees for HAP purposes.</a:t>
            </a:r>
          </a:p>
        </p:txBody>
      </p:sp>
      <p:sp>
        <p:nvSpPr>
          <p:cNvPr id="4" name="Slide Number Placeholder 3"/>
          <p:cNvSpPr>
            <a:spLocks noGrp="1"/>
          </p:cNvSpPr>
          <p:nvPr>
            <p:ph type="sldNum" sz="quarter" idx="10"/>
          </p:nvPr>
        </p:nvSpPr>
        <p:spPr/>
        <p:txBody>
          <a:bodyPr/>
          <a:lstStyle/>
          <a:p>
            <a:fld id="{CBD5660C-10D2-43F3-A38C-E124E5F00E01}" type="slidenum">
              <a:rPr lang="en-US" smtClean="0"/>
              <a:t>14</a:t>
            </a:fld>
            <a:endParaRPr lang="en-US" dirty="0"/>
          </a:p>
        </p:txBody>
      </p:sp>
    </p:spTree>
    <p:extLst>
      <p:ext uri="{BB962C8B-B14F-4D97-AF65-F5344CB8AC3E}">
        <p14:creationId xmlns:p14="http://schemas.microsoft.com/office/powerpoint/2010/main" val="1430801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period of availability is the time the funds must be spent by. Unless is a MTW PHA, PHAs cannot use Admin fees for HAP purposes.</a:t>
            </a:r>
          </a:p>
        </p:txBody>
      </p:sp>
      <p:sp>
        <p:nvSpPr>
          <p:cNvPr id="4" name="Slide Number Placeholder 3"/>
          <p:cNvSpPr>
            <a:spLocks noGrp="1"/>
          </p:cNvSpPr>
          <p:nvPr>
            <p:ph type="sldNum" sz="quarter" idx="10"/>
          </p:nvPr>
        </p:nvSpPr>
        <p:spPr/>
        <p:txBody>
          <a:bodyPr/>
          <a:lstStyle/>
          <a:p>
            <a:fld id="{CBD5660C-10D2-43F3-A38C-E124E5F00E01}" type="slidenum">
              <a:rPr lang="en-US" smtClean="0"/>
              <a:t>15</a:t>
            </a:fld>
            <a:endParaRPr lang="en-US" dirty="0"/>
          </a:p>
        </p:txBody>
      </p:sp>
    </p:spTree>
    <p:extLst>
      <p:ext uri="{BB962C8B-B14F-4D97-AF65-F5344CB8AC3E}">
        <p14:creationId xmlns:p14="http://schemas.microsoft.com/office/powerpoint/2010/main" val="1458809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period of availability is the time the funds must be spent by. Unless is a MTW PHA, PHAs cannot use Admin fees for HAP purposes.</a:t>
            </a:r>
          </a:p>
        </p:txBody>
      </p:sp>
      <p:sp>
        <p:nvSpPr>
          <p:cNvPr id="4" name="Slide Number Placeholder 3"/>
          <p:cNvSpPr>
            <a:spLocks noGrp="1"/>
          </p:cNvSpPr>
          <p:nvPr>
            <p:ph type="sldNum" sz="quarter" idx="10"/>
          </p:nvPr>
        </p:nvSpPr>
        <p:spPr/>
        <p:txBody>
          <a:bodyPr/>
          <a:lstStyle/>
          <a:p>
            <a:fld id="{CBD5660C-10D2-43F3-A38C-E124E5F00E01}" type="slidenum">
              <a:rPr lang="en-US" smtClean="0"/>
              <a:t>16</a:t>
            </a:fld>
            <a:endParaRPr lang="en-US" dirty="0"/>
          </a:p>
        </p:txBody>
      </p:sp>
    </p:spTree>
    <p:extLst>
      <p:ext uri="{BB962C8B-B14F-4D97-AF65-F5344CB8AC3E}">
        <p14:creationId xmlns:p14="http://schemas.microsoft.com/office/powerpoint/2010/main" val="38154757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PBV assisted units include RAD PBV and regular PBVs.</a:t>
            </a:r>
          </a:p>
        </p:txBody>
      </p:sp>
      <p:sp>
        <p:nvSpPr>
          <p:cNvPr id="4" name="Slide Number Placeholder 3"/>
          <p:cNvSpPr>
            <a:spLocks noGrp="1"/>
          </p:cNvSpPr>
          <p:nvPr>
            <p:ph type="sldNum" sz="quarter" idx="10"/>
          </p:nvPr>
        </p:nvSpPr>
        <p:spPr/>
        <p:txBody>
          <a:bodyPr/>
          <a:lstStyle/>
          <a:p>
            <a:fld id="{CBD5660C-10D2-43F3-A38C-E124E5F00E01}" type="slidenum">
              <a:rPr lang="en-US" smtClean="0"/>
              <a:t>17</a:t>
            </a:fld>
            <a:endParaRPr lang="en-US" dirty="0"/>
          </a:p>
        </p:txBody>
      </p:sp>
    </p:spTree>
    <p:extLst>
      <p:ext uri="{BB962C8B-B14F-4D97-AF65-F5344CB8AC3E}">
        <p14:creationId xmlns:p14="http://schemas.microsoft.com/office/powerpoint/2010/main" val="18879767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18</a:t>
            </a:fld>
            <a:endParaRPr lang="en-US" dirty="0"/>
          </a:p>
        </p:txBody>
      </p:sp>
    </p:spTree>
    <p:extLst>
      <p:ext uri="{BB962C8B-B14F-4D97-AF65-F5344CB8AC3E}">
        <p14:creationId xmlns:p14="http://schemas.microsoft.com/office/powerpoint/2010/main" val="2097265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19</a:t>
            </a:fld>
            <a:endParaRPr lang="en-US" dirty="0"/>
          </a:p>
        </p:txBody>
      </p:sp>
    </p:spTree>
    <p:extLst>
      <p:ext uri="{BB962C8B-B14F-4D97-AF65-F5344CB8AC3E}">
        <p14:creationId xmlns:p14="http://schemas.microsoft.com/office/powerpoint/2010/main" val="8883916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20</a:t>
            </a:fld>
            <a:endParaRPr lang="en-US"/>
          </a:p>
        </p:txBody>
      </p:sp>
    </p:spTree>
    <p:extLst>
      <p:ext uri="{BB962C8B-B14F-4D97-AF65-F5344CB8AC3E}">
        <p14:creationId xmlns:p14="http://schemas.microsoft.com/office/powerpoint/2010/main" val="3457388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a:p>
        </p:txBody>
      </p:sp>
      <p:sp>
        <p:nvSpPr>
          <p:cNvPr id="4" name="Slide Number Placeholder 3"/>
          <p:cNvSpPr>
            <a:spLocks noGrp="1"/>
          </p:cNvSpPr>
          <p:nvPr>
            <p:ph type="sldNum" sz="quarter" idx="10"/>
          </p:nvPr>
        </p:nvSpPr>
        <p:spPr/>
        <p:txBody>
          <a:bodyPr/>
          <a:lstStyle/>
          <a:p>
            <a:fld id="{CBD5660C-10D2-43F3-A38C-E124E5F00E01}" type="slidenum">
              <a:rPr lang="en-US"/>
              <a:t>2</a:t>
            </a:fld>
            <a:endParaRPr lang="en-US"/>
          </a:p>
        </p:txBody>
      </p:sp>
    </p:spTree>
    <p:extLst>
      <p:ext uri="{BB962C8B-B14F-4D97-AF65-F5344CB8AC3E}">
        <p14:creationId xmlns:p14="http://schemas.microsoft.com/office/powerpoint/2010/main" val="37668604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21</a:t>
            </a:fld>
            <a:endParaRPr lang="en-US"/>
          </a:p>
        </p:txBody>
      </p:sp>
    </p:spTree>
    <p:extLst>
      <p:ext uri="{BB962C8B-B14F-4D97-AF65-F5344CB8AC3E}">
        <p14:creationId xmlns:p14="http://schemas.microsoft.com/office/powerpoint/2010/main" val="664193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22</a:t>
            </a:fld>
            <a:endParaRPr lang="en-US"/>
          </a:p>
        </p:txBody>
      </p:sp>
    </p:spTree>
    <p:extLst>
      <p:ext uri="{BB962C8B-B14F-4D97-AF65-F5344CB8AC3E}">
        <p14:creationId xmlns:p14="http://schemas.microsoft.com/office/powerpoint/2010/main" val="21394713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23</a:t>
            </a:fld>
            <a:endParaRPr lang="en-US"/>
          </a:p>
        </p:txBody>
      </p:sp>
    </p:spTree>
    <p:extLst>
      <p:ext uri="{BB962C8B-B14F-4D97-AF65-F5344CB8AC3E}">
        <p14:creationId xmlns:p14="http://schemas.microsoft.com/office/powerpoint/2010/main" val="3266925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24</a:t>
            </a:fld>
            <a:endParaRPr lang="en-US"/>
          </a:p>
        </p:txBody>
      </p:sp>
    </p:spTree>
    <p:extLst>
      <p:ext uri="{BB962C8B-B14F-4D97-AF65-F5344CB8AC3E}">
        <p14:creationId xmlns:p14="http://schemas.microsoft.com/office/powerpoint/2010/main" val="21122040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to go</a:t>
            </a:r>
          </a:p>
        </p:txBody>
      </p:sp>
      <p:sp>
        <p:nvSpPr>
          <p:cNvPr id="4" name="Date Placeholder 3"/>
          <p:cNvSpPr>
            <a:spLocks noGrp="1"/>
          </p:cNvSpPr>
          <p:nvPr>
            <p:ph type="dt"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A53716E-3145-4D17-AF59-D4A15D5A50A8}" type="slidenum">
              <a:rPr lang="en-US" smtClean="0"/>
              <a:t>25</a:t>
            </a:fld>
            <a:endParaRPr lang="en-US" dirty="0"/>
          </a:p>
        </p:txBody>
      </p:sp>
    </p:spTree>
    <p:extLst>
      <p:ext uri="{BB962C8B-B14F-4D97-AF65-F5344CB8AC3E}">
        <p14:creationId xmlns:p14="http://schemas.microsoft.com/office/powerpoint/2010/main" val="32262731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to go</a:t>
            </a:r>
          </a:p>
        </p:txBody>
      </p:sp>
      <p:sp>
        <p:nvSpPr>
          <p:cNvPr id="4" name="Date Placeholder 3"/>
          <p:cNvSpPr>
            <a:spLocks noGrp="1"/>
          </p:cNvSpPr>
          <p:nvPr>
            <p:ph type="dt"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A53716E-3145-4D17-AF59-D4A15D5A50A8}" type="slidenum">
              <a:rPr lang="en-US" smtClean="0"/>
              <a:t>26</a:t>
            </a:fld>
            <a:endParaRPr lang="en-US" dirty="0"/>
          </a:p>
        </p:txBody>
      </p:sp>
    </p:spTree>
    <p:extLst>
      <p:ext uri="{BB962C8B-B14F-4D97-AF65-F5344CB8AC3E}">
        <p14:creationId xmlns:p14="http://schemas.microsoft.com/office/powerpoint/2010/main" val="12960866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to go</a:t>
            </a:r>
          </a:p>
        </p:txBody>
      </p:sp>
      <p:sp>
        <p:nvSpPr>
          <p:cNvPr id="4" name="Date Placeholder 3"/>
          <p:cNvSpPr>
            <a:spLocks noGrp="1"/>
          </p:cNvSpPr>
          <p:nvPr>
            <p:ph type="dt"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A53716E-3145-4D17-AF59-D4A15D5A50A8}" type="slidenum">
              <a:rPr lang="en-US" smtClean="0"/>
              <a:t>27</a:t>
            </a:fld>
            <a:endParaRPr lang="en-US" dirty="0"/>
          </a:p>
        </p:txBody>
      </p:sp>
    </p:spTree>
    <p:extLst>
      <p:ext uri="{BB962C8B-B14F-4D97-AF65-F5344CB8AC3E}">
        <p14:creationId xmlns:p14="http://schemas.microsoft.com/office/powerpoint/2010/main" val="1345322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BD5660C-10D2-43F3-A38C-E124E5F00E01}" type="slidenum">
              <a:rPr lang="en-US" smtClean="0"/>
              <a:t>28</a:t>
            </a:fld>
            <a:endParaRPr lang="en-US"/>
          </a:p>
        </p:txBody>
      </p:sp>
    </p:spTree>
    <p:extLst>
      <p:ext uri="{BB962C8B-B14F-4D97-AF65-F5344CB8AC3E}">
        <p14:creationId xmlns:p14="http://schemas.microsoft.com/office/powerpoint/2010/main" val="176033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a:p>
        </p:txBody>
      </p:sp>
      <p:sp>
        <p:nvSpPr>
          <p:cNvPr id="4" name="Slide Number Placeholder 3"/>
          <p:cNvSpPr>
            <a:spLocks noGrp="1"/>
          </p:cNvSpPr>
          <p:nvPr>
            <p:ph type="sldNum" sz="quarter" idx="10"/>
          </p:nvPr>
        </p:nvSpPr>
        <p:spPr/>
        <p:txBody>
          <a:bodyPr/>
          <a:lstStyle/>
          <a:p>
            <a:fld id="{CBD5660C-10D2-43F3-A38C-E124E5F00E01}" type="slidenum">
              <a:rPr lang="en-US"/>
              <a:t>3</a:t>
            </a:fld>
            <a:endParaRPr lang="en-US"/>
          </a:p>
        </p:txBody>
      </p:sp>
    </p:spTree>
    <p:extLst>
      <p:ext uri="{BB962C8B-B14F-4D97-AF65-F5344CB8AC3E}">
        <p14:creationId xmlns:p14="http://schemas.microsoft.com/office/powerpoint/2010/main" val="3036897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sz="1200"/>
          </a:p>
        </p:txBody>
      </p:sp>
      <p:sp>
        <p:nvSpPr>
          <p:cNvPr id="4" name="Slide Number Placeholder 3"/>
          <p:cNvSpPr>
            <a:spLocks noGrp="1"/>
          </p:cNvSpPr>
          <p:nvPr>
            <p:ph type="sldNum" sz="quarter" idx="10"/>
          </p:nvPr>
        </p:nvSpPr>
        <p:spPr/>
        <p:txBody>
          <a:bodyPr/>
          <a:lstStyle/>
          <a:p>
            <a:fld id="{CBD5660C-10D2-43F3-A38C-E124E5F00E01}" type="slidenum">
              <a:rPr lang="en-US"/>
              <a:t>4</a:t>
            </a:fld>
            <a:endParaRPr lang="en-US"/>
          </a:p>
        </p:txBody>
      </p:sp>
    </p:spTree>
    <p:extLst>
      <p:ext uri="{BB962C8B-B14F-4D97-AF65-F5344CB8AC3E}">
        <p14:creationId xmlns:p14="http://schemas.microsoft.com/office/powerpoint/2010/main" val="3870474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5</a:t>
            </a:fld>
            <a:endParaRPr lang="en-US"/>
          </a:p>
        </p:txBody>
      </p:sp>
    </p:spTree>
    <p:extLst>
      <p:ext uri="{BB962C8B-B14F-4D97-AF65-F5344CB8AC3E}">
        <p14:creationId xmlns:p14="http://schemas.microsoft.com/office/powerpoint/2010/main" val="981318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6</a:t>
            </a:fld>
            <a:endParaRPr lang="en-US"/>
          </a:p>
        </p:txBody>
      </p:sp>
    </p:spTree>
    <p:extLst>
      <p:ext uri="{BB962C8B-B14F-4D97-AF65-F5344CB8AC3E}">
        <p14:creationId xmlns:p14="http://schemas.microsoft.com/office/powerpoint/2010/main" val="4164050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D5660C-10D2-43F3-A38C-E124E5F00E01}" type="slidenum">
              <a:rPr lang="en-US" smtClean="0"/>
              <a:t>7</a:t>
            </a:fld>
            <a:endParaRPr lang="en-US"/>
          </a:p>
        </p:txBody>
      </p:sp>
    </p:spTree>
    <p:extLst>
      <p:ext uri="{BB962C8B-B14F-4D97-AF65-F5344CB8AC3E}">
        <p14:creationId xmlns:p14="http://schemas.microsoft.com/office/powerpoint/2010/main" val="2624341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8</a:t>
            </a:fld>
            <a:endParaRPr lang="en-US" dirty="0"/>
          </a:p>
        </p:txBody>
      </p:sp>
    </p:spTree>
    <p:extLst>
      <p:ext uri="{BB962C8B-B14F-4D97-AF65-F5344CB8AC3E}">
        <p14:creationId xmlns:p14="http://schemas.microsoft.com/office/powerpoint/2010/main" val="26044878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6D4845-D7E8-4BB1-88F9-7858D2550C8C}" type="slidenum">
              <a:rPr lang="en-US" smtClean="0"/>
              <a:t>9</a:t>
            </a:fld>
            <a:endParaRPr lang="en-US" dirty="0"/>
          </a:p>
        </p:txBody>
      </p:sp>
    </p:spTree>
    <p:extLst>
      <p:ext uri="{BB962C8B-B14F-4D97-AF65-F5344CB8AC3E}">
        <p14:creationId xmlns:p14="http://schemas.microsoft.com/office/powerpoint/2010/main" val="1097425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85CA4-526B-4A3D-8995-6B3C139010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A5C8970-BD68-4494-928B-0660594C4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091E98-1280-42AE-9335-DA1D088BCCB7}"/>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A5C76528-BB26-4040-9960-3CEA2833F0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E64801-8F14-465A-8161-90A9A72D2BAD}"/>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930613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0298F-152A-4926-BC99-1D249EBDE72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E66DD21-2A21-4D74-A667-85C38B1021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C7A83-7A53-4425-98D5-7122F3C64ACD}"/>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A9C80683-4EAC-4F99-A777-00EE66BCEA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08494-8E29-4028-BAF7-41AFA0DBF72C}"/>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1333855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4A059D-DE5F-493C-9D25-417626C660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74F23E0-95D5-453F-978A-17E8439029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EDEEA3-D543-4606-A410-C5A0D0129738}"/>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BC8E3A6D-FE1B-4BB9-8058-38AF704A96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B9DCC-28D4-4FA1-9268-2F43B59759D8}"/>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3793360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49744-D757-4746-B6F9-8C33B4DE46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C93BB5-40B9-466C-A2A4-29291B2227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4BA5F8-31B5-4C1D-8F31-AB24560FC00C}"/>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399666EF-9AAE-4785-9AE5-06053875ED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4DFC4C-521D-471A-81B7-D52BED57CBE2}"/>
              </a:ext>
            </a:extLst>
          </p:cNvPr>
          <p:cNvSpPr>
            <a:spLocks noGrp="1"/>
          </p:cNvSpPr>
          <p:nvPr>
            <p:ph type="sldNum" sz="quarter" idx="12"/>
          </p:nvPr>
        </p:nvSpPr>
        <p:spPr>
          <a:xfrm>
            <a:off x="9448800" y="6356350"/>
            <a:ext cx="2743200" cy="365125"/>
          </a:xfrm>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3471741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42DE8-FAEC-4A7D-8598-AD8902BCA4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11D4A60-8F16-4D23-9918-109771CD0E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81DA3F-1B9D-4063-B7C5-900105B17D2B}"/>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9E3442AE-17F6-416F-910A-0DD5201357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725DA-C841-4B45-979D-586746E51295}"/>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1949722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2F7F9-3860-4D62-91F0-6B39C476EB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07AFAD-D970-467D-9755-D4F0E2D042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09AEAB-DA18-482D-8F75-E319C956C4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57D49D-79A1-4106-B900-C3D44F0AF4A2}"/>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6" name="Footer Placeholder 5">
            <a:extLst>
              <a:ext uri="{FF2B5EF4-FFF2-40B4-BE49-F238E27FC236}">
                <a16:creationId xmlns:a16="http://schemas.microsoft.com/office/drawing/2014/main" id="{2B10BAA0-FBE8-4C21-8C4D-8F9B45B4A5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53FEA3-3713-430E-969E-646F5F39FB05}"/>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3092698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74723-EF88-4401-9D88-33C15DA6477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D6BA9B-8E68-4EFC-BF2F-97BF89B089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BCFF6B-58EA-48B8-B1F1-BCFE885031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9620B2-7A18-462E-9004-2E88FD345E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8D88AC-EEFB-43A8-811F-977D8A0DC1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C6921A-D49E-491D-BCF8-EF01315C7595}"/>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8" name="Footer Placeholder 7">
            <a:extLst>
              <a:ext uri="{FF2B5EF4-FFF2-40B4-BE49-F238E27FC236}">
                <a16:creationId xmlns:a16="http://schemas.microsoft.com/office/drawing/2014/main" id="{6116D410-4869-42AA-BD3D-90F6F19A3D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5C7AF0B-27F5-4DF6-BD97-D86CDC664E16}"/>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2792019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E7753-DFE3-4303-9664-5EDE76B885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5A3232-3564-4B0F-B6C5-4157AFD770C1}"/>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4" name="Footer Placeholder 3">
            <a:extLst>
              <a:ext uri="{FF2B5EF4-FFF2-40B4-BE49-F238E27FC236}">
                <a16:creationId xmlns:a16="http://schemas.microsoft.com/office/drawing/2014/main" id="{D8C3591D-5EF3-4152-A084-884B70CFD7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B6A56F-E77A-49B7-A56F-C18EC7DF768D}"/>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3706405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DDFB0F-E763-4258-A490-D42C0BCBFE89}"/>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3" name="Footer Placeholder 2">
            <a:extLst>
              <a:ext uri="{FF2B5EF4-FFF2-40B4-BE49-F238E27FC236}">
                <a16:creationId xmlns:a16="http://schemas.microsoft.com/office/drawing/2014/main" id="{C72BFBE9-546C-4C4F-A2EF-A88C9453BB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88FD572-221E-4AD8-9E76-A0A0D2006D88}"/>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652368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22127-64F3-439C-96C8-2E3DB51FD2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DCDFB3-4F89-40C7-908A-FB4DA6C415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FAF211F-5C8F-4A68-9761-2D43763444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95ED68-AB87-4083-9732-B008F29D0CC3}"/>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6" name="Footer Placeholder 5">
            <a:extLst>
              <a:ext uri="{FF2B5EF4-FFF2-40B4-BE49-F238E27FC236}">
                <a16:creationId xmlns:a16="http://schemas.microsoft.com/office/drawing/2014/main" id="{3DB4A505-10B6-42BA-84F2-F910866EE33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F83209-13B4-4B33-B4FA-18F2753CB6D9}"/>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166088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E813C-F9AD-4688-B993-D27828C7EB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0D19D3-F040-44A4-9FF7-ED3047EF20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D2D27F-0E55-489E-BDAE-0065AF1AE2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86ED7A-60ED-41DF-887A-47F73326538F}"/>
              </a:ext>
            </a:extLst>
          </p:cNvPr>
          <p:cNvSpPr>
            <a:spLocks noGrp="1"/>
          </p:cNvSpPr>
          <p:nvPr>
            <p:ph type="dt" sz="half" idx="10"/>
          </p:nvPr>
        </p:nvSpPr>
        <p:spPr/>
        <p:txBody>
          <a:bodyPr/>
          <a:lstStyle/>
          <a:p>
            <a:fld id="{EFF70259-984B-46BE-B500-402740372317}" type="datetimeFigureOut">
              <a:rPr lang="en-US" smtClean="0"/>
              <a:t>10/7/2020</a:t>
            </a:fld>
            <a:endParaRPr lang="en-US"/>
          </a:p>
        </p:txBody>
      </p:sp>
      <p:sp>
        <p:nvSpPr>
          <p:cNvPr id="6" name="Footer Placeholder 5">
            <a:extLst>
              <a:ext uri="{FF2B5EF4-FFF2-40B4-BE49-F238E27FC236}">
                <a16:creationId xmlns:a16="http://schemas.microsoft.com/office/drawing/2014/main" id="{A0E4BD90-9164-4BCE-BBBF-3A130EE875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31F771-945D-4DDA-8FA9-6159D31EE1A7}"/>
              </a:ext>
            </a:extLst>
          </p:cNvPr>
          <p:cNvSpPr>
            <a:spLocks noGrp="1"/>
          </p:cNvSpPr>
          <p:nvPr>
            <p:ph type="sldNum" sz="quarter" idx="12"/>
          </p:nvPr>
        </p:nvSpPr>
        <p:spPr/>
        <p:txBody>
          <a:bodyPr/>
          <a:lstStyle/>
          <a:p>
            <a:fld id="{54D70457-7CF1-45B9-9DC3-32174B6ADC54}" type="slidenum">
              <a:rPr lang="en-US" smtClean="0"/>
              <a:t>‹#›</a:t>
            </a:fld>
            <a:endParaRPr lang="en-US"/>
          </a:p>
        </p:txBody>
      </p:sp>
    </p:spTree>
    <p:extLst>
      <p:ext uri="{BB962C8B-B14F-4D97-AF65-F5344CB8AC3E}">
        <p14:creationId xmlns:p14="http://schemas.microsoft.com/office/powerpoint/2010/main" val="79425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15124F-E533-4636-AEC3-BC5E3A0886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ECC8F4-FB7C-4CC2-87DC-104FD42163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2E8817-A97F-4D4F-854F-162CF6C1A3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70259-984B-46BE-B500-402740372317}" type="datetimeFigureOut">
              <a:rPr lang="en-US" smtClean="0"/>
              <a:t>10/7/2020</a:t>
            </a:fld>
            <a:endParaRPr lang="en-US"/>
          </a:p>
        </p:txBody>
      </p:sp>
      <p:sp>
        <p:nvSpPr>
          <p:cNvPr id="5" name="Footer Placeholder 4">
            <a:extLst>
              <a:ext uri="{FF2B5EF4-FFF2-40B4-BE49-F238E27FC236}">
                <a16:creationId xmlns:a16="http://schemas.microsoft.com/office/drawing/2014/main" id="{1F3C9419-5556-4EFD-BD09-BEA5CB342D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4998C6-9F79-41ED-9D50-2555E0DCA2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D70457-7CF1-45B9-9DC3-32174B6ADC54}" type="slidenum">
              <a:rPr lang="en-US" smtClean="0"/>
              <a:t>‹#›</a:t>
            </a:fld>
            <a:endParaRPr lang="en-US"/>
          </a:p>
        </p:txBody>
      </p:sp>
    </p:spTree>
    <p:extLst>
      <p:ext uri="{BB962C8B-B14F-4D97-AF65-F5344CB8AC3E}">
        <p14:creationId xmlns:p14="http://schemas.microsoft.com/office/powerpoint/2010/main" val="1698010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hud.gov/program_offices/public_indian_housing/reac/support/tac"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www.hud.gov/program_offices/public_indian_housing/reac/products/prodpha/cares_act_fds_reporting_faqs" TargetMode="External"/><Relationship Id="rId5" Type="http://schemas.openxmlformats.org/officeDocument/2006/relationships/image" Target="../media/image11.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ederalregister.gov/d/2020-1965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hyperlink" Target="https://www.hud.gov/program_offices/public_indian_housing/covid_19_resources" TargetMode="External"/><Relationship Id="rId4" Type="http://schemas.openxmlformats.org/officeDocument/2006/relationships/hyperlink" Target="https://www.cdc.gov/coronavirus/2019-ncov/covid-eviction-declaration.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271" y="2952907"/>
            <a:ext cx="9144000" cy="2637395"/>
          </a:xfrm>
        </p:spPr>
        <p:txBody>
          <a:bodyPr>
            <a:normAutofit fontScale="90000"/>
          </a:bodyPr>
          <a:lstStyle/>
          <a:p>
            <a:pPr>
              <a:spcAft>
                <a:spcPts val="600"/>
              </a:spcAft>
            </a:pPr>
            <a:r>
              <a:rPr lang="en-US" sz="5000" b="1" spc="300" dirty="0">
                <a:latin typeface="+mn-lt"/>
                <a:cs typeface="+mj-ea"/>
              </a:rPr>
              <a:t>CARES Act Reporting</a:t>
            </a:r>
            <a:br>
              <a:rPr lang="en-US" sz="3200" spc="300" dirty="0">
                <a:latin typeface="+mn-lt"/>
                <a:cs typeface="+mj-ea"/>
              </a:rPr>
            </a:br>
            <a:r>
              <a:rPr lang="en-US" sz="3800" b="0" i="0" dirty="0">
                <a:effectLst/>
                <a:latin typeface="+mn-lt"/>
              </a:rPr>
              <a:t>Financial Data Schedule (FDS) &amp; </a:t>
            </a:r>
            <a:br>
              <a:rPr lang="en-US" sz="3800" b="0" i="0" dirty="0">
                <a:effectLst/>
                <a:latin typeface="+mn-lt"/>
              </a:rPr>
            </a:br>
            <a:r>
              <a:rPr lang="en-US" sz="3800" b="0" i="0" dirty="0">
                <a:effectLst/>
                <a:latin typeface="+mn-lt"/>
              </a:rPr>
              <a:t>Quarterly Reporting</a:t>
            </a:r>
            <a:br>
              <a:rPr lang="en-US" sz="3200" b="0" i="0" dirty="0">
                <a:effectLst/>
                <a:latin typeface="+mn-lt"/>
              </a:rPr>
            </a:br>
            <a:br>
              <a:rPr lang="en-US" sz="3200" spc="300" dirty="0">
                <a:latin typeface="+mn-lt"/>
                <a:cs typeface="+mj-ea"/>
              </a:rPr>
            </a:br>
            <a:r>
              <a:rPr lang="en-US" sz="3200" b="1">
                <a:latin typeface="+mn-lt"/>
                <a:cs typeface="+mj-ea"/>
              </a:rPr>
              <a:t>September 15, </a:t>
            </a:r>
            <a:r>
              <a:rPr lang="en-US" sz="3200" b="1" dirty="0">
                <a:latin typeface="+mn-lt"/>
                <a:cs typeface="+mj-ea"/>
              </a:rPr>
              <a:t>2020</a:t>
            </a:r>
            <a:endParaRPr lang="en-US" sz="3200" b="1" dirty="0">
              <a:latin typeface="+mn-lt"/>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7385" y="600360"/>
            <a:ext cx="6843773" cy="1986036"/>
          </a:xfrm>
          <a:prstGeom prst="rect">
            <a:avLst/>
          </a:prstGeom>
        </p:spPr>
      </p:pic>
    </p:spTree>
    <p:extLst>
      <p:ext uri="{BB962C8B-B14F-4D97-AF65-F5344CB8AC3E}">
        <p14:creationId xmlns:p14="http://schemas.microsoft.com/office/powerpoint/2010/main" val="1463829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590905" y="2766218"/>
            <a:ext cx="7010189" cy="1325563"/>
          </a:xfrm>
        </p:spPr>
        <p:txBody>
          <a:bodyPr>
            <a:normAutofit/>
          </a:bodyPr>
          <a:lstStyle/>
          <a:p>
            <a:pPr algn="r"/>
            <a:r>
              <a:rPr lang="en-US" sz="4000" b="1" dirty="0"/>
              <a:t>Financial Data Schedule Reporting </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10</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3037748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286B5-77A3-4D4C-B850-661F86B49EEF}"/>
              </a:ext>
            </a:extLst>
          </p:cNvPr>
          <p:cNvSpPr>
            <a:spLocks noGrp="1"/>
          </p:cNvSpPr>
          <p:nvPr>
            <p:ph type="title"/>
          </p:nvPr>
        </p:nvSpPr>
        <p:spPr>
          <a:xfrm>
            <a:off x="3960098" y="77449"/>
            <a:ext cx="8135649" cy="1325563"/>
          </a:xfrm>
        </p:spPr>
        <p:txBody>
          <a:bodyPr>
            <a:normAutofit/>
          </a:bodyPr>
          <a:lstStyle/>
          <a:p>
            <a:pPr algn="r"/>
            <a:r>
              <a:rPr lang="en-US" sz="4000" b="1" dirty="0"/>
              <a:t>Accounting and Reporting Guidelines</a:t>
            </a:r>
            <a:endParaRPr lang="en-US" sz="4000" dirty="0"/>
          </a:p>
        </p:txBody>
      </p:sp>
      <p:pic>
        <p:nvPicPr>
          <p:cNvPr id="5" name="Picture 4">
            <a:extLst>
              <a:ext uri="{FF2B5EF4-FFF2-40B4-BE49-F238E27FC236}">
                <a16:creationId xmlns:a16="http://schemas.microsoft.com/office/drawing/2014/main" id="{BFC21BBB-7774-45E1-B166-7B314759F7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873357" cy="1105778"/>
          </a:xfrm>
          <a:prstGeom prst="rect">
            <a:avLst/>
          </a:prstGeom>
        </p:spPr>
      </p:pic>
      <p:sp>
        <p:nvSpPr>
          <p:cNvPr id="6" name="Content Placeholder 5">
            <a:extLst>
              <a:ext uri="{FF2B5EF4-FFF2-40B4-BE49-F238E27FC236}">
                <a16:creationId xmlns:a16="http://schemas.microsoft.com/office/drawing/2014/main" id="{FCF90C91-8287-4F7A-9143-EB9509386929}"/>
              </a:ext>
            </a:extLst>
          </p:cNvPr>
          <p:cNvSpPr>
            <a:spLocks noGrp="1"/>
          </p:cNvSpPr>
          <p:nvPr>
            <p:ph idx="1"/>
          </p:nvPr>
        </p:nvSpPr>
        <p:spPr>
          <a:xfrm>
            <a:off x="443415" y="1638330"/>
            <a:ext cx="10911349" cy="809902"/>
          </a:xfrm>
        </p:spPr>
        <p:txBody>
          <a:bodyPr>
            <a:normAutofit/>
          </a:bodyPr>
          <a:lstStyle/>
          <a:p>
            <a:pPr>
              <a:spcBef>
                <a:spcPts val="600"/>
              </a:spcBef>
              <a:spcAft>
                <a:spcPts val="300"/>
              </a:spcAft>
            </a:pPr>
            <a:r>
              <a:rPr lang="en-US" sz="2400" dirty="0"/>
              <a:t>The accounting and reporting of CARES Act Funds are based on the following requirements:</a:t>
            </a:r>
          </a:p>
          <a:p>
            <a:pPr>
              <a:spcBef>
                <a:spcPts val="600"/>
              </a:spcBef>
              <a:spcAft>
                <a:spcPts val="300"/>
              </a:spcAft>
            </a:pPr>
            <a:endParaRPr lang="en-US" sz="2400" dirty="0"/>
          </a:p>
          <a:p>
            <a:pPr marL="0" indent="0">
              <a:buNone/>
            </a:pPr>
            <a:endParaRPr lang="en-US" dirty="0"/>
          </a:p>
        </p:txBody>
      </p:sp>
      <p:sp>
        <p:nvSpPr>
          <p:cNvPr id="8" name="Slide Number Placeholder 2">
            <a:extLst>
              <a:ext uri="{FF2B5EF4-FFF2-40B4-BE49-F238E27FC236}">
                <a16:creationId xmlns:a16="http://schemas.microsoft.com/office/drawing/2014/main" id="{6A48B205-34FB-4ECD-95FB-3454C69EB833}"/>
              </a:ext>
            </a:extLst>
          </p:cNvPr>
          <p:cNvSpPr>
            <a:spLocks noGrp="1"/>
          </p:cNvSpPr>
          <p:nvPr>
            <p:ph type="sldNum" sz="quarter" idx="12"/>
          </p:nvPr>
        </p:nvSpPr>
        <p:spPr>
          <a:xfrm>
            <a:off x="9352547" y="6470712"/>
            <a:ext cx="2743200" cy="365125"/>
          </a:xfrm>
        </p:spPr>
        <p:txBody>
          <a:bodyPr/>
          <a:lstStyle/>
          <a:p>
            <a:fld id="{5AC6E65E-92B5-4B18-BE66-17D27D1D6D0B}" type="slidenum">
              <a:rPr lang="en-US" smtClean="0"/>
              <a:t>11</a:t>
            </a:fld>
            <a:endParaRPr lang="en-US" dirty="0"/>
          </a:p>
        </p:txBody>
      </p:sp>
      <p:graphicFrame>
        <p:nvGraphicFramePr>
          <p:cNvPr id="3" name="Table 3">
            <a:extLst>
              <a:ext uri="{FF2B5EF4-FFF2-40B4-BE49-F238E27FC236}">
                <a16:creationId xmlns:a16="http://schemas.microsoft.com/office/drawing/2014/main" id="{0F9B331B-27E2-4559-8990-1D8E626AF205}"/>
              </a:ext>
            </a:extLst>
          </p:cNvPr>
          <p:cNvGraphicFramePr>
            <a:graphicFrameLocks noGrp="1"/>
          </p:cNvGraphicFramePr>
          <p:nvPr>
            <p:extLst>
              <p:ext uri="{D42A27DB-BD31-4B8C-83A1-F6EECF244321}">
                <p14:modId xmlns:p14="http://schemas.microsoft.com/office/powerpoint/2010/main" val="3172390748"/>
              </p:ext>
            </p:extLst>
          </p:nvPr>
        </p:nvGraphicFramePr>
        <p:xfrm>
          <a:off x="1809134" y="2812622"/>
          <a:ext cx="8819535" cy="3296920"/>
        </p:xfrm>
        <a:graphic>
          <a:graphicData uri="http://schemas.openxmlformats.org/drawingml/2006/table">
            <a:tbl>
              <a:tblPr firstRow="1" bandRow="1">
                <a:tableStyleId>{5C22544A-7EE6-4342-B048-85BDC9FD1C3A}</a:tableStyleId>
              </a:tblPr>
              <a:tblGrid>
                <a:gridCol w="2939845">
                  <a:extLst>
                    <a:ext uri="{9D8B030D-6E8A-4147-A177-3AD203B41FA5}">
                      <a16:colId xmlns:a16="http://schemas.microsoft.com/office/drawing/2014/main" val="1547120057"/>
                    </a:ext>
                  </a:extLst>
                </a:gridCol>
                <a:gridCol w="2939845">
                  <a:extLst>
                    <a:ext uri="{9D8B030D-6E8A-4147-A177-3AD203B41FA5}">
                      <a16:colId xmlns:a16="http://schemas.microsoft.com/office/drawing/2014/main" val="1224752786"/>
                    </a:ext>
                  </a:extLst>
                </a:gridCol>
                <a:gridCol w="2939845">
                  <a:extLst>
                    <a:ext uri="{9D8B030D-6E8A-4147-A177-3AD203B41FA5}">
                      <a16:colId xmlns:a16="http://schemas.microsoft.com/office/drawing/2014/main" val="666587107"/>
                    </a:ext>
                  </a:extLst>
                </a:gridCol>
              </a:tblGrid>
              <a:tr h="249852">
                <a:tc>
                  <a:txBody>
                    <a:bodyPr/>
                    <a:lstStyle/>
                    <a:p>
                      <a:pPr algn="ctr"/>
                      <a:r>
                        <a:rPr lang="en-US" dirty="0"/>
                        <a:t>CARES Act</a:t>
                      </a:r>
                    </a:p>
                  </a:txBody>
                  <a:tcPr/>
                </a:tc>
                <a:tc>
                  <a:txBody>
                    <a:bodyPr/>
                    <a:lstStyle/>
                    <a:p>
                      <a:pPr algn="ctr"/>
                      <a:r>
                        <a:rPr lang="en-US" dirty="0"/>
                        <a:t>UFRS</a:t>
                      </a:r>
                    </a:p>
                  </a:txBody>
                  <a:tcPr/>
                </a:tc>
                <a:tc>
                  <a:txBody>
                    <a:bodyPr/>
                    <a:lstStyle/>
                    <a:p>
                      <a:pPr algn="ctr"/>
                      <a:r>
                        <a:rPr lang="en-US" dirty="0"/>
                        <a:t>2 CFR 200</a:t>
                      </a:r>
                    </a:p>
                  </a:txBody>
                  <a:tcPr/>
                </a:tc>
                <a:extLst>
                  <a:ext uri="{0D108BD9-81ED-4DB2-BD59-A6C34878D82A}">
                    <a16:rowId xmlns:a16="http://schemas.microsoft.com/office/drawing/2014/main" val="902553381"/>
                  </a:ext>
                </a:extLst>
              </a:tr>
              <a:tr h="370840">
                <a:tc>
                  <a:txBody>
                    <a:bodyPr/>
                    <a:lstStyle/>
                    <a:p>
                      <a:r>
                        <a:rPr lang="en-US" sz="1600" dirty="0"/>
                        <a:t>Must be tracked and accounted for separately </a:t>
                      </a:r>
                    </a:p>
                  </a:txBody>
                  <a:tcPr/>
                </a:tc>
                <a:tc>
                  <a:txBody>
                    <a:bodyPr/>
                    <a:lstStyle/>
                    <a:p>
                      <a:r>
                        <a:rPr lang="en-US" sz="1600" dirty="0"/>
                        <a:t>Must be tracked and accounted for separately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Subject to audit</a:t>
                      </a:r>
                    </a:p>
                    <a:p>
                      <a:endParaRPr lang="en-US" sz="1600" dirty="0"/>
                    </a:p>
                  </a:txBody>
                  <a:tcPr/>
                </a:tc>
                <a:extLst>
                  <a:ext uri="{0D108BD9-81ED-4DB2-BD59-A6C34878D82A}">
                    <a16:rowId xmlns:a16="http://schemas.microsoft.com/office/drawing/2014/main" val="525337159"/>
                  </a:ext>
                </a:extLst>
              </a:tr>
              <a:tr h="370840">
                <a:tc>
                  <a:txBody>
                    <a:bodyPr/>
                    <a:lstStyle/>
                    <a:p>
                      <a:r>
                        <a:rPr lang="en-US" sz="1600" dirty="0"/>
                        <a:t>Must be reported quarterly</a:t>
                      </a:r>
                    </a:p>
                  </a:txBody>
                  <a:tcPr/>
                </a:tc>
                <a:tc>
                  <a:txBody>
                    <a:bodyPr/>
                    <a:lstStyle/>
                    <a:p>
                      <a:r>
                        <a:rPr lang="en-US" sz="1600" dirty="0"/>
                        <a:t>Must be reported annually</a:t>
                      </a:r>
                    </a:p>
                  </a:txBody>
                  <a:tcPr/>
                </a:tc>
                <a:tc>
                  <a:txBody>
                    <a:bodyPr/>
                    <a:lstStyle/>
                    <a:p>
                      <a:endParaRPr lang="en-US" sz="1600" dirty="0"/>
                    </a:p>
                  </a:txBody>
                  <a:tcPr/>
                </a:tc>
                <a:extLst>
                  <a:ext uri="{0D108BD9-81ED-4DB2-BD59-A6C34878D82A}">
                    <a16:rowId xmlns:a16="http://schemas.microsoft.com/office/drawing/2014/main" val="3926942722"/>
                  </a:ext>
                </a:extLst>
              </a:tr>
              <a:tr h="370840">
                <a:tc>
                  <a:txBody>
                    <a:bodyPr/>
                    <a:lstStyle/>
                    <a:p>
                      <a:r>
                        <a:rPr lang="en-US" sz="1600" dirty="0"/>
                        <a:t>Cannot be included in or comingled with program reserves</a:t>
                      </a:r>
                    </a:p>
                  </a:txBody>
                  <a:tcPr/>
                </a:tc>
                <a:tc>
                  <a:txBody>
                    <a:bodyPr/>
                    <a:lstStyle/>
                    <a:p>
                      <a:endParaRPr lang="en-US" sz="1600" dirty="0"/>
                    </a:p>
                  </a:txBody>
                  <a:tcPr/>
                </a:tc>
                <a:tc>
                  <a:txBody>
                    <a:bodyPr/>
                    <a:lstStyle/>
                    <a:p>
                      <a:endParaRPr lang="en-US" sz="1600"/>
                    </a:p>
                  </a:txBody>
                  <a:tcPr/>
                </a:tc>
                <a:extLst>
                  <a:ext uri="{0D108BD9-81ED-4DB2-BD59-A6C34878D82A}">
                    <a16:rowId xmlns:a16="http://schemas.microsoft.com/office/drawing/2014/main" val="212481501"/>
                  </a:ext>
                </a:extLst>
              </a:tr>
              <a:tr h="370840">
                <a:tc>
                  <a:txBody>
                    <a:bodyPr/>
                    <a:lstStyle/>
                    <a:p>
                      <a:r>
                        <a:rPr lang="en-US" sz="1600" dirty="0"/>
                        <a:t>Must be used for an immediate need</a:t>
                      </a:r>
                    </a:p>
                  </a:txBody>
                  <a:tcPr/>
                </a:tc>
                <a:tc>
                  <a:txBody>
                    <a:bodyPr/>
                    <a:lstStyle/>
                    <a:p>
                      <a:endParaRPr lang="en-US" sz="1600" dirty="0"/>
                    </a:p>
                  </a:txBody>
                  <a:tcPr/>
                </a:tc>
                <a:tc>
                  <a:txBody>
                    <a:bodyPr/>
                    <a:lstStyle/>
                    <a:p>
                      <a:endParaRPr lang="en-US" sz="1600"/>
                    </a:p>
                  </a:txBody>
                  <a:tcPr/>
                </a:tc>
                <a:extLst>
                  <a:ext uri="{0D108BD9-81ED-4DB2-BD59-A6C34878D82A}">
                    <a16:rowId xmlns:a16="http://schemas.microsoft.com/office/drawing/2014/main" val="411020540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Need to be returned to HUD if not used</a:t>
                      </a:r>
                    </a:p>
                  </a:txBody>
                  <a:tcPr/>
                </a:tc>
                <a:tc>
                  <a:txBody>
                    <a:bodyPr/>
                    <a:lstStyle/>
                    <a:p>
                      <a:endParaRPr lang="en-US" sz="1600" dirty="0"/>
                    </a:p>
                  </a:txBody>
                  <a:tcPr/>
                </a:tc>
                <a:tc>
                  <a:txBody>
                    <a:bodyPr/>
                    <a:lstStyle/>
                    <a:p>
                      <a:endParaRPr lang="en-US" sz="1600" dirty="0"/>
                    </a:p>
                  </a:txBody>
                  <a:tcPr/>
                </a:tc>
                <a:extLst>
                  <a:ext uri="{0D108BD9-81ED-4DB2-BD59-A6C34878D82A}">
                    <a16:rowId xmlns:a16="http://schemas.microsoft.com/office/drawing/2014/main" val="3978293810"/>
                  </a:ext>
                </a:extLst>
              </a:tr>
            </a:tbl>
          </a:graphicData>
        </a:graphic>
      </p:graphicFrame>
      <p:sp>
        <p:nvSpPr>
          <p:cNvPr id="7" name="TextBox 6">
            <a:extLst>
              <a:ext uri="{FF2B5EF4-FFF2-40B4-BE49-F238E27FC236}">
                <a16:creationId xmlns:a16="http://schemas.microsoft.com/office/drawing/2014/main" id="{426FFF2B-CBC3-44E5-83E9-2BF6915EF255}"/>
              </a:ext>
            </a:extLst>
          </p:cNvPr>
          <p:cNvSpPr txBox="1"/>
          <p:nvPr/>
        </p:nvSpPr>
        <p:spPr>
          <a:xfrm>
            <a:off x="5211096" y="2217399"/>
            <a:ext cx="2015613" cy="461665"/>
          </a:xfrm>
          <a:prstGeom prst="rect">
            <a:avLst/>
          </a:prstGeom>
          <a:noFill/>
        </p:spPr>
        <p:txBody>
          <a:bodyPr wrap="square" rtlCol="0">
            <a:spAutoFit/>
          </a:bodyPr>
          <a:lstStyle/>
          <a:p>
            <a:r>
              <a:rPr lang="en-US" sz="2400" b="1" dirty="0">
                <a:solidFill>
                  <a:schemeClr val="accent1">
                    <a:lumMod val="75000"/>
                  </a:schemeClr>
                </a:solidFill>
              </a:rPr>
              <a:t>Requirements</a:t>
            </a:r>
          </a:p>
        </p:txBody>
      </p:sp>
    </p:spTree>
    <p:extLst>
      <p:ext uri="{BB962C8B-B14F-4D97-AF65-F5344CB8AC3E}">
        <p14:creationId xmlns:p14="http://schemas.microsoft.com/office/powerpoint/2010/main" val="1225663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5068958" y="136525"/>
            <a:ext cx="6973772" cy="1325563"/>
          </a:xfrm>
        </p:spPr>
        <p:txBody>
          <a:bodyPr>
            <a:normAutofit/>
          </a:bodyPr>
          <a:lstStyle/>
          <a:p>
            <a:pPr algn="r"/>
            <a:r>
              <a:rPr lang="en-US" sz="4000" b="1" dirty="0">
                <a:effectLst/>
              </a:rPr>
              <a:t>FDS Reporting Concept </a:t>
            </a:r>
            <a:br>
              <a:rPr lang="en-US" sz="4000" b="1" dirty="0">
                <a:effectLst/>
              </a:rPr>
            </a:br>
            <a:endParaRPr lang="en-US" sz="4000" b="1" dirty="0"/>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299530" y="6492875"/>
            <a:ext cx="2743200" cy="365125"/>
          </a:xfrm>
        </p:spPr>
        <p:txBody>
          <a:bodyPr/>
          <a:lstStyle/>
          <a:p>
            <a:fld id="{5AC6E65E-92B5-4B18-BE66-17D27D1D6D0B}" type="slidenum">
              <a:rPr lang="en-US" smtClean="0"/>
              <a:t>12</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p:txBody>
          <a:bodyPr vert="horz" lIns="91440" tIns="45720" rIns="91440" bIns="45720" rtlCol="0" anchor="t">
            <a:normAutofit/>
          </a:bodyPr>
          <a:lstStyle/>
          <a:p>
            <a:pPr marL="0" indent="0">
              <a:spcBef>
                <a:spcPts val="600"/>
              </a:spcBef>
              <a:spcAft>
                <a:spcPts val="300"/>
              </a:spcAft>
              <a:buNone/>
            </a:pPr>
            <a:endParaRPr lang="en-US" sz="2400" b="1" dirty="0">
              <a:latin typeface="Segoe UI Symbol"/>
              <a:ea typeface="Segoe UI Symbol"/>
            </a:endParaRPr>
          </a:p>
          <a:p>
            <a:pPr marL="0" indent="0">
              <a:spcBef>
                <a:spcPts val="600"/>
              </a:spcBef>
              <a:spcAft>
                <a:spcPts val="300"/>
              </a:spcAft>
              <a:buNone/>
            </a:pPr>
            <a:endParaRPr lang="en-US" sz="2400" dirty="0">
              <a:latin typeface="Segoe UI Symbol"/>
              <a:ea typeface="Segoe UI Symbol"/>
            </a:endParaRPr>
          </a:p>
        </p:txBody>
      </p:sp>
      <p:sp>
        <p:nvSpPr>
          <p:cNvPr id="6" name="Rectangle 5">
            <a:extLst>
              <a:ext uri="{FF2B5EF4-FFF2-40B4-BE49-F238E27FC236}">
                <a16:creationId xmlns:a16="http://schemas.microsoft.com/office/drawing/2014/main" id="{B808FE1D-4E5D-4128-856B-FAC717D56A45}"/>
              </a:ext>
            </a:extLst>
          </p:cNvPr>
          <p:cNvSpPr/>
          <p:nvPr/>
        </p:nvSpPr>
        <p:spPr>
          <a:xfrm>
            <a:off x="384312" y="1278037"/>
            <a:ext cx="11333923" cy="5093702"/>
          </a:xfrm>
          <a:prstGeom prst="rect">
            <a:avLst/>
          </a:prstGeom>
        </p:spPr>
        <p:txBody>
          <a:bodyPr wrap="square">
            <a:spAutoFit/>
          </a:bodyPr>
          <a:lstStyle/>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New reporting columns will be used to report revenue, expenses, and balance sheet information for the supplemental funding.</a:t>
            </a:r>
          </a:p>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Accounting and reporting is very similar to that of a reimbursable / expenditure driven grant (i.e., CFP accounting).</a:t>
            </a:r>
          </a:p>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CARES Act funds used to support operations, that is, operating expenses (for example, HCV administrative costs, public housing operations) will be reported in their respective FDS line under the new reporting columns.</a:t>
            </a:r>
          </a:p>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Tenant service FDS lines (FDS lines 92100 – 92500) will be used to </a:t>
            </a:r>
            <a:r>
              <a:rPr lang="en-US" sz="2000" u="sng" dirty="0">
                <a:solidFill>
                  <a:srgbClr val="000000"/>
                </a:solidFill>
                <a:ea typeface="Calibri" panose="020F0502020204030204" pitchFamily="34" charset="0"/>
              </a:rPr>
              <a:t>specifically</a:t>
            </a:r>
            <a:r>
              <a:rPr lang="en-US" sz="2000" dirty="0">
                <a:solidFill>
                  <a:srgbClr val="000000"/>
                </a:solidFill>
                <a:ea typeface="Calibri" panose="020F0502020204030204" pitchFamily="34" charset="0"/>
              </a:rPr>
              <a:t> capture COVID-19-related costs under these new reporting columns.</a:t>
            </a:r>
          </a:p>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CARES Act funds used for capitalized expense will be reported as an equity transfer (similar to the reporting of CFP ARRA funds).</a:t>
            </a:r>
          </a:p>
          <a:p>
            <a:pPr marL="285750" indent="-285750">
              <a:spcBef>
                <a:spcPts val="600"/>
              </a:spcBef>
              <a:spcAft>
                <a:spcPts val="300"/>
              </a:spcAft>
              <a:buFont typeface="Arial" panose="020B0604020202020204" pitchFamily="34" charset="0"/>
              <a:buChar char="•"/>
            </a:pPr>
            <a:r>
              <a:rPr lang="en-US" sz="2000" dirty="0">
                <a:solidFill>
                  <a:srgbClr val="000000"/>
                </a:solidFill>
                <a:ea typeface="Calibri" panose="020F0502020204030204" pitchFamily="34" charset="0"/>
              </a:rPr>
              <a:t>Unearned CARES Act funds held by the PHA will be reported as restricted cash.</a:t>
            </a:r>
          </a:p>
          <a:p>
            <a:pPr marL="285750" indent="-285750">
              <a:spcBef>
                <a:spcPts val="600"/>
              </a:spcBef>
              <a:spcAft>
                <a:spcPts val="300"/>
              </a:spcAft>
              <a:buFont typeface="Arial" panose="020B0604020202020204" pitchFamily="34" charset="0"/>
              <a:buChar char="•"/>
            </a:pPr>
            <a:r>
              <a:rPr lang="en-US" sz="2000" dirty="0"/>
              <a:t>FDS reporting and Quarterly CARES Act reporting are aligned to ensure consistency in reporting and to ensure that PHAs maintain a single record of CARES Act expenses.</a:t>
            </a:r>
            <a:endParaRPr lang="en-US" sz="2000" dirty="0">
              <a:solidFill>
                <a:srgbClr val="000000"/>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00285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5848550" y="136525"/>
            <a:ext cx="6194180" cy="1325563"/>
          </a:xfrm>
        </p:spPr>
        <p:txBody>
          <a:bodyPr>
            <a:normAutofit/>
          </a:bodyPr>
          <a:lstStyle/>
          <a:p>
            <a:pPr algn="r"/>
            <a:r>
              <a:rPr lang="en-US" sz="4000" b="1" dirty="0">
                <a:effectLst/>
              </a:rPr>
              <a:t>FDS Reporting - New Columns</a:t>
            </a:r>
            <a:br>
              <a:rPr lang="en-US" sz="4000" b="1" dirty="0">
                <a:effectLst/>
              </a:rPr>
            </a:br>
            <a:endParaRPr lang="en-US" sz="4000" b="1" dirty="0"/>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299530" y="6495210"/>
            <a:ext cx="2743200" cy="365125"/>
          </a:xfrm>
        </p:spPr>
        <p:txBody>
          <a:bodyPr/>
          <a:lstStyle/>
          <a:p>
            <a:fld id="{5AC6E65E-92B5-4B18-BE66-17D27D1D6D0B}" type="slidenum">
              <a:rPr lang="en-US" smtClean="0"/>
              <a:t>13</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pic>
        <p:nvPicPr>
          <p:cNvPr id="5" name="Picture 4">
            <a:extLst>
              <a:ext uri="{FF2B5EF4-FFF2-40B4-BE49-F238E27FC236}">
                <a16:creationId xmlns:a16="http://schemas.microsoft.com/office/drawing/2014/main" id="{4799719A-B37C-433D-B43A-9C6212A806CE}"/>
              </a:ext>
            </a:extLst>
          </p:cNvPr>
          <p:cNvPicPr>
            <a:picLocks noChangeAspect="1"/>
          </p:cNvPicPr>
          <p:nvPr/>
        </p:nvPicPr>
        <p:blipFill>
          <a:blip r:embed="rId4"/>
          <a:stretch>
            <a:fillRect/>
          </a:stretch>
        </p:blipFill>
        <p:spPr>
          <a:xfrm>
            <a:off x="471949" y="1200984"/>
            <a:ext cx="6972300" cy="1800225"/>
          </a:xfrm>
          <a:prstGeom prst="rect">
            <a:avLst/>
          </a:prstGeom>
        </p:spPr>
      </p:pic>
      <p:sp>
        <p:nvSpPr>
          <p:cNvPr id="12" name="TextBox 11">
            <a:extLst>
              <a:ext uri="{FF2B5EF4-FFF2-40B4-BE49-F238E27FC236}">
                <a16:creationId xmlns:a16="http://schemas.microsoft.com/office/drawing/2014/main" id="{A42835A3-0921-4205-B110-FD67E83A8D41}"/>
              </a:ext>
            </a:extLst>
          </p:cNvPr>
          <p:cNvSpPr txBox="1"/>
          <p:nvPr/>
        </p:nvSpPr>
        <p:spPr>
          <a:xfrm>
            <a:off x="471949" y="3211769"/>
            <a:ext cx="10881852" cy="2862322"/>
          </a:xfrm>
          <a:prstGeom prst="rect">
            <a:avLst/>
          </a:prstGeom>
          <a:noFill/>
        </p:spPr>
        <p:txBody>
          <a:bodyPr wrap="square">
            <a:spAutoFit/>
          </a:bodyPr>
          <a:lstStyle/>
          <a:p>
            <a:r>
              <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rPr>
              <a:t>If a PHA has received CARES Act funding from any one of the following four sources, 1) Public Housing Operating Fund, 2) HCV, 3) Mainstream Voucher, and/or 4) Moderate Rehabilitation programs, the PHA is required to add the respective reporting column(s) in its FASS-PH submission</a:t>
            </a:r>
          </a:p>
          <a:p>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r>
              <a:rPr lang="en-US" sz="2000" i="1" u="sng" dirty="0">
                <a:solidFill>
                  <a:srgbClr val="222222"/>
                </a:solidFill>
                <a:latin typeface="Calibri" panose="020F0502020204030204" pitchFamily="34" charset="0"/>
                <a:ea typeface="Times New Roman" panose="02020603050405020304" pitchFamily="18" charset="0"/>
                <a:cs typeface="Calibri" panose="020F0502020204030204" pitchFamily="34" charset="0"/>
              </a:rPr>
              <a:t>14.</a:t>
            </a:r>
            <a:r>
              <a:rPr lang="en-US" sz="2000" u="sng" dirty="0">
                <a:solidFill>
                  <a:srgbClr val="222222"/>
                </a:solidFill>
                <a:latin typeface="Calibri" panose="020F0502020204030204" pitchFamily="34" charset="0"/>
                <a:ea typeface="Times New Roman" panose="02020603050405020304" pitchFamily="18" charset="0"/>
                <a:cs typeface="Calibri" panose="020F0502020204030204" pitchFamily="34" charset="0"/>
              </a:rPr>
              <a:t>CCC - Central Office Cost Center</a:t>
            </a:r>
            <a:r>
              <a:rPr lang="en-US"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For PHAs that operate with a COCC, 14.CCC will be used to account and report any transfer and use of supplemental funds above the safe-harbor rates to the PHA’s COCC </a:t>
            </a:r>
            <a:endParaRPr lang="en-US" sz="2000" dirty="0">
              <a:latin typeface="Calibri" panose="020F0502020204030204" pitchFamily="34" charset="0"/>
              <a:ea typeface="Times New Roman" panose="02020603050405020304" pitchFamily="18" charset="0"/>
              <a:cs typeface="Calibri" panose="020F0502020204030204" pitchFamily="34" charset="0"/>
            </a:endParaRPr>
          </a:p>
          <a:p>
            <a:r>
              <a:rPr lang="en-US"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a:t>
            </a:r>
            <a:endParaRPr lang="en-US" sz="2000" dirty="0">
              <a:latin typeface="Calibri" panose="020F0502020204030204" pitchFamily="34" charset="0"/>
              <a:ea typeface="Times New Roman" panose="02020603050405020304" pitchFamily="18" charset="0"/>
              <a:cs typeface="Calibri" panose="020F0502020204030204" pitchFamily="34" charset="0"/>
            </a:endParaRPr>
          </a:p>
          <a:p>
            <a:r>
              <a:rPr lang="en-US" sz="2000" u="sng" dirty="0">
                <a:solidFill>
                  <a:srgbClr val="222222"/>
                </a:solidFill>
                <a:latin typeface="Calibri" panose="020F0502020204030204" pitchFamily="34" charset="0"/>
                <a:ea typeface="Times New Roman" panose="02020603050405020304" pitchFamily="18" charset="0"/>
                <a:cs typeface="Calibri" panose="020F0502020204030204" pitchFamily="34" charset="0"/>
              </a:rPr>
              <a:t>14.CMT – Funding Transferred to MTW</a:t>
            </a:r>
            <a:r>
              <a:rPr lang="en-US" sz="2000" dirty="0">
                <a:solidFill>
                  <a:srgbClr val="222222"/>
                </a:solidFill>
                <a:latin typeface="Calibri" panose="020F0502020204030204" pitchFamily="34" charset="0"/>
                <a:ea typeface="Times New Roman" panose="02020603050405020304" pitchFamily="18" charset="0"/>
                <a:cs typeface="Calibri" panose="020F0502020204030204" pitchFamily="34" charset="0"/>
              </a:rPr>
              <a:t>. For MTW PHAs, 14.CMT will be used to account and report the transfer and use of supplemental funds used to support the PHA’s MTW program</a:t>
            </a:r>
            <a:endParaRPr lang="en-US" sz="2000" dirty="0">
              <a:solidFill>
                <a:srgbClr val="00000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7E89BBD8-3614-414F-978F-C7BA6157F5BF}"/>
              </a:ext>
            </a:extLst>
          </p:cNvPr>
          <p:cNvSpPr txBox="1"/>
          <p:nvPr/>
        </p:nvSpPr>
        <p:spPr>
          <a:xfrm>
            <a:off x="149270" y="6401917"/>
            <a:ext cx="9537290" cy="338554"/>
          </a:xfrm>
          <a:prstGeom prst="rect">
            <a:avLst/>
          </a:prstGeom>
          <a:noFill/>
        </p:spPr>
        <p:txBody>
          <a:bodyPr wrap="square" rtlCol="0">
            <a:spAutoFit/>
          </a:bodyPr>
          <a:lstStyle/>
          <a:p>
            <a:r>
              <a:rPr lang="en-US" sz="1600" dirty="0">
                <a:solidFill>
                  <a:schemeClr val="accent1"/>
                </a:solidFill>
              </a:rPr>
              <a:t>Appendix 1 of the Notice provides detailed instructions on how to add the columns </a:t>
            </a:r>
          </a:p>
        </p:txBody>
      </p:sp>
    </p:spTree>
    <p:extLst>
      <p:ext uri="{BB962C8B-B14F-4D97-AF65-F5344CB8AC3E}">
        <p14:creationId xmlns:p14="http://schemas.microsoft.com/office/powerpoint/2010/main" val="232313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587705" y="0"/>
            <a:ext cx="7604295" cy="1325563"/>
          </a:xfrm>
        </p:spPr>
        <p:txBody>
          <a:bodyPr>
            <a:normAutofit fontScale="90000"/>
          </a:bodyPr>
          <a:lstStyle/>
          <a:p>
            <a:pPr algn="r"/>
            <a:r>
              <a:rPr lang="en-US" sz="4400" b="1" dirty="0"/>
              <a:t>Example – HCV CARES Act Funding</a:t>
            </a:r>
            <a:br>
              <a:rPr lang="en-US" b="1" dirty="0"/>
            </a:br>
            <a:endParaRPr lang="en-US" b="1"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242119" y="3647768"/>
            <a:ext cx="11707762" cy="3209904"/>
          </a:xfrm>
        </p:spPr>
        <p:txBody>
          <a:bodyPr vert="horz" lIns="91440" tIns="45720" rIns="91440" bIns="45720" rtlCol="0" anchor="t">
            <a:no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1" u="sng" strike="noStrike" cap="none" normalizeH="0" baseline="0" dirty="0">
                <a:ln>
                  <a:noFill/>
                </a:ln>
                <a:solidFill>
                  <a:srgbClr val="000000"/>
                </a:solidFill>
                <a:effectLst/>
                <a:ea typeface="Calibri" panose="020F0502020204030204" pitchFamily="34" charset="0"/>
                <a:cs typeface="Times New Roman" panose="02020603050405020304" pitchFamily="18" charset="0"/>
              </a:rPr>
              <a:t>Example Information</a:t>
            </a:r>
            <a:endParaRPr kumimoji="0" lang="en-US" altLang="en-US" sz="2000" b="0" i="0" u="none" strike="noStrike" cap="none" normalizeH="0" baseline="0" dirty="0">
              <a:ln>
                <a:noFill/>
              </a:ln>
              <a:solidFill>
                <a:schemeClr val="tx1"/>
              </a:solidFill>
              <a:effectLst/>
              <a:cs typeface="Times New Roman" panose="02020603050405020304" pitchFamily="18"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HUD disbursed to the PHA $50,000 in CARES Act supplemental HCV administrative fees and $150,000 in HAP funds. </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used $6,000 of the supplemental administrative fees to purchase IT equipment to allow employees to work from home.  These costs were capitalized.</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used $11,000 of the supplemental administrative fees to fund salaries, benefits, and office supplies.</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also used $32,000 of the supplemental administrative fees to pay for COVID-19 related activity.  Of this amount, $5,000 has not yet been paid by the PHA.</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used $2,000 of FY 2020 administrative fees to support COVID-19 costs.</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incurred and paid $140,000 in HAP expense using its supplemental HAP funding.</a:t>
            </a:r>
            <a:endParaRPr kumimoji="0" lang="en-US" altLang="en-US"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PHA has $11,000 of unspent CARES Act funds at the end of their fiscal year.</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altLang="en-US" sz="18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Calibri" panose="020F0502020204030204" pitchFamily="34" charset="0"/>
              </a:rPr>
              <a:t>The table below provides a summary of the transaction described above.</a:t>
            </a:r>
            <a:r>
              <a:rPr lang="en-US" sz="1400" dirty="0">
                <a:solidFill>
                  <a:srgbClr val="000000"/>
                </a:solidFill>
                <a:ea typeface="Times New Roman" panose="02020603050405020304" pitchFamily="18" charset="0"/>
                <a:cs typeface="Segoe UI" panose="020B0502040204020203" pitchFamily="34" charset="0"/>
              </a:rPr>
              <a:t>	</a:t>
            </a:r>
          </a:p>
          <a:p>
            <a:pPr marL="0" indent="0">
              <a:spcBef>
                <a:spcPts val="0"/>
              </a:spcBef>
              <a:buNone/>
            </a:pPr>
            <a:endParaRPr lang="en-US" sz="1400" dirty="0">
              <a:effectLst/>
              <a:latin typeface="Segoe UI Symbol"/>
              <a:ea typeface="Times New Roman" panose="02020603050405020304" pitchFamily="18" charset="0"/>
              <a:cs typeface="Segoe UI" panose="020B0502040204020203" pitchFamily="34" charset="0"/>
            </a:endParaRPr>
          </a:p>
          <a:p>
            <a:pPr>
              <a:spcBef>
                <a:spcPts val="0"/>
              </a:spcBef>
            </a:pPr>
            <a:endParaRPr lang="en-US" sz="1400" dirty="0">
              <a:latin typeface="Segoe UI Symbol"/>
              <a:ea typeface="Times New Roman" panose="02020603050405020304" pitchFamily="18" charset="0"/>
              <a:cs typeface="Segoe UI" panose="020B0502040204020203" pitchFamily="34" charset="0"/>
            </a:endParaRPr>
          </a:p>
          <a:p>
            <a:pPr marL="0" indent="0">
              <a:buNone/>
            </a:pPr>
            <a:endParaRPr lang="en-US" sz="2400" dirty="0">
              <a:latin typeface="Segoe UI Symbol"/>
              <a:ea typeface="Times New Roman" panose="02020603050405020304" pitchFamily="18" charset="0"/>
              <a:cs typeface="Calibri"/>
            </a:endParaRPr>
          </a:p>
          <a:p>
            <a:pPr marL="0" indent="0">
              <a:buNone/>
            </a:pPr>
            <a:endParaRPr lang="en-US" sz="2400" dirty="0">
              <a:effectLst/>
              <a:latin typeface="Segoe UI Symbol"/>
              <a:ea typeface="Times New Roman" panose="02020603050405020304" pitchFamily="18" charset="0"/>
              <a:cs typeface="Calibri"/>
            </a:endParaRPr>
          </a:p>
          <a:p>
            <a:pPr marL="0" indent="0">
              <a:buNone/>
            </a:pPr>
            <a:endParaRPr lang="en-US" sz="2400" dirty="0">
              <a:latin typeface="Segoe UI Symbol"/>
              <a:ea typeface="Times New Roman" panose="02020603050405020304" pitchFamily="18" charset="0"/>
              <a:cs typeface="Calibri"/>
            </a:endParaRPr>
          </a:p>
        </p:txBody>
      </p:sp>
      <p:pic>
        <p:nvPicPr>
          <p:cNvPr id="5" name="Picture 4">
            <a:extLst>
              <a:ext uri="{FF2B5EF4-FFF2-40B4-BE49-F238E27FC236}">
                <a16:creationId xmlns:a16="http://schemas.microsoft.com/office/drawing/2014/main" id="{1AD203BD-8159-44A5-BBD7-386AC0F742C2}"/>
              </a:ext>
            </a:extLst>
          </p:cNvPr>
          <p:cNvPicPr>
            <a:picLocks noChangeAspect="1"/>
          </p:cNvPicPr>
          <p:nvPr/>
        </p:nvPicPr>
        <p:blipFill>
          <a:blip r:embed="rId4"/>
          <a:stretch>
            <a:fillRect/>
          </a:stretch>
        </p:blipFill>
        <p:spPr>
          <a:xfrm>
            <a:off x="297153" y="1191338"/>
            <a:ext cx="6176115" cy="2498096"/>
          </a:xfrm>
          <a:prstGeom prst="rect">
            <a:avLst/>
          </a:prstGeom>
        </p:spPr>
      </p:pic>
      <p:sp>
        <p:nvSpPr>
          <p:cNvPr id="8" name="Slide Number Placeholder 2">
            <a:extLst>
              <a:ext uri="{FF2B5EF4-FFF2-40B4-BE49-F238E27FC236}">
                <a16:creationId xmlns:a16="http://schemas.microsoft.com/office/drawing/2014/main" id="{B97F6883-F6C0-4F3D-943A-831D518C8CC6}"/>
              </a:ext>
            </a:extLst>
          </p:cNvPr>
          <p:cNvSpPr txBox="1">
            <a:spLocks/>
          </p:cNvSpPr>
          <p:nvPr/>
        </p:nvSpPr>
        <p:spPr>
          <a:xfrm>
            <a:off x="9330812" y="64928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AC6E65E-92B5-4B18-BE66-17D27D1D6D0B}" type="slidenum">
              <a:rPr lang="en-US" smtClean="0"/>
              <a:pPr/>
              <a:t>14</a:t>
            </a:fld>
            <a:endParaRPr lang="en-US" dirty="0"/>
          </a:p>
        </p:txBody>
      </p:sp>
    </p:spTree>
    <p:extLst>
      <p:ext uri="{BB962C8B-B14F-4D97-AF65-F5344CB8AC3E}">
        <p14:creationId xmlns:p14="http://schemas.microsoft.com/office/powerpoint/2010/main" val="1131009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6CE8ABD-7528-482C-B583-255B9F0E81E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551587" y="1268712"/>
            <a:ext cx="7514257" cy="4731969"/>
          </a:xfrm>
          <a:prstGeom prst="rect">
            <a:avLst/>
          </a:prstGeom>
          <a:noFill/>
          <a:ln>
            <a:noFill/>
          </a:ln>
        </p:spPr>
      </p:pic>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587705" y="14595"/>
            <a:ext cx="7604295" cy="1325563"/>
          </a:xfrm>
        </p:spPr>
        <p:txBody>
          <a:bodyPr>
            <a:normAutofit fontScale="90000"/>
          </a:bodyPr>
          <a:lstStyle/>
          <a:p>
            <a:pPr algn="r"/>
            <a:r>
              <a:rPr lang="en-US" sz="4400" b="1" dirty="0"/>
              <a:t>Example – HCV CARES Act Funding</a:t>
            </a:r>
            <a:br>
              <a:rPr lang="en-US" b="1" dirty="0"/>
            </a:br>
            <a:endParaRPr lang="en-US" b="1" dirty="0"/>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38136" y="6388258"/>
            <a:ext cx="2743200" cy="365125"/>
          </a:xfrm>
        </p:spPr>
        <p:txBody>
          <a:bodyPr/>
          <a:lstStyle/>
          <a:p>
            <a:fld id="{5AC6E65E-92B5-4B18-BE66-17D27D1D6D0B}" type="slidenum">
              <a:rPr lang="en-US" smtClean="0"/>
              <a:t>15</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Rectangle 5">
            <a:extLst>
              <a:ext uri="{FF2B5EF4-FFF2-40B4-BE49-F238E27FC236}">
                <a16:creationId xmlns:a16="http://schemas.microsoft.com/office/drawing/2014/main" id="{7153E05A-F5A3-411E-B9AC-C809D48EE27D}"/>
              </a:ext>
            </a:extLst>
          </p:cNvPr>
          <p:cNvSpPr/>
          <p:nvPr/>
        </p:nvSpPr>
        <p:spPr>
          <a:xfrm>
            <a:off x="179391" y="6118707"/>
            <a:ext cx="11503743" cy="572144"/>
          </a:xfrm>
          <a:prstGeom prst="rect">
            <a:avLst/>
          </a:prstGeom>
        </p:spPr>
        <p:txBody>
          <a:bodyPr wrap="square">
            <a:spAutoFit/>
          </a:bodyPr>
          <a:lstStyle/>
          <a:p>
            <a:pPr>
              <a:lnSpc>
                <a:spcPct val="115000"/>
              </a:lnSpc>
              <a:spcAft>
                <a:spcPts val="1000"/>
              </a:spcAft>
            </a:pPr>
            <a:r>
              <a:rPr lang="en-US" sz="1400" dirty="0">
                <a:latin typeface="Calibri" panose="020F0502020204030204" pitchFamily="34" charset="0"/>
                <a:ea typeface="Calibri" panose="020F0502020204030204" pitchFamily="34" charset="0"/>
                <a:cs typeface="Calibri" panose="020F0502020204030204" pitchFamily="34" charset="0"/>
              </a:rPr>
              <a:t>Note 1: Due to system limitations and </a:t>
            </a:r>
            <a:r>
              <a:rPr lang="en-US" sz="1400" dirty="0">
                <a:solidFill>
                  <a:srgbClr val="000000"/>
                </a:solidFill>
                <a:latin typeface="Calibri" panose="020F0502020204030204" pitchFamily="34" charset="0"/>
                <a:ea typeface="Calibri" panose="020F0502020204030204" pitchFamily="34" charset="0"/>
                <a:cs typeface="Calibri" panose="020F0502020204030204" pitchFamily="34" charset="0"/>
              </a:rPr>
              <a:t>unlike the HCV program column on the FDS, 14.HCC will not have detail FDS line items that separates HUD funding available for administrative fees versus HAP.</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12" name="Callout: Line 11">
            <a:extLst>
              <a:ext uri="{FF2B5EF4-FFF2-40B4-BE49-F238E27FC236}">
                <a16:creationId xmlns:a16="http://schemas.microsoft.com/office/drawing/2014/main" id="{1F0F762A-CEFD-4FCC-8C11-6A466E6ED5EC}"/>
              </a:ext>
            </a:extLst>
          </p:cNvPr>
          <p:cNvSpPr/>
          <p:nvPr/>
        </p:nvSpPr>
        <p:spPr>
          <a:xfrm>
            <a:off x="8152463" y="2303644"/>
            <a:ext cx="3846870" cy="572145"/>
          </a:xfrm>
          <a:prstGeom prst="borderCallout1">
            <a:avLst>
              <a:gd name="adj1" fmla="val 55100"/>
              <a:gd name="adj2" fmla="val -3203"/>
              <a:gd name="adj3" fmla="val 196523"/>
              <a:gd name="adj4" fmla="val -39349"/>
            </a:avLst>
          </a:prstGeom>
          <a:solidFill>
            <a:schemeClr val="accent1">
              <a:alpha val="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2. $11,000 of CARES Act HCV admin. fees spent on administrative costs of the HCV program.</a:t>
            </a:r>
          </a:p>
        </p:txBody>
      </p:sp>
      <p:sp>
        <p:nvSpPr>
          <p:cNvPr id="10" name="Right Bracket 9">
            <a:extLst>
              <a:ext uri="{FF2B5EF4-FFF2-40B4-BE49-F238E27FC236}">
                <a16:creationId xmlns:a16="http://schemas.microsoft.com/office/drawing/2014/main" id="{7996DA4C-3E40-4981-8A37-373463899E13}"/>
              </a:ext>
            </a:extLst>
          </p:cNvPr>
          <p:cNvSpPr/>
          <p:nvPr/>
        </p:nvSpPr>
        <p:spPr>
          <a:xfrm>
            <a:off x="6510130" y="3163115"/>
            <a:ext cx="59635" cy="595661"/>
          </a:xfrm>
          <a:prstGeom prst="rightBracket">
            <a:avLst/>
          </a:prstGeom>
          <a:ln w="952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Callout: Line 13">
            <a:extLst>
              <a:ext uri="{FF2B5EF4-FFF2-40B4-BE49-F238E27FC236}">
                <a16:creationId xmlns:a16="http://schemas.microsoft.com/office/drawing/2014/main" id="{249CE6A3-93A3-47DD-832B-6B623C94A019}"/>
              </a:ext>
            </a:extLst>
          </p:cNvPr>
          <p:cNvSpPr/>
          <p:nvPr/>
        </p:nvSpPr>
        <p:spPr>
          <a:xfrm>
            <a:off x="8179162" y="3048743"/>
            <a:ext cx="3793474" cy="572145"/>
          </a:xfrm>
          <a:prstGeom prst="borderCallout1">
            <a:avLst>
              <a:gd name="adj1" fmla="val 56798"/>
              <a:gd name="adj2" fmla="val -3803"/>
              <a:gd name="adj3" fmla="val 143437"/>
              <a:gd name="adj4" fmla="val -41807"/>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3. $34,000 of expenses used to prepare for, prevent and responded to COVID-19.</a:t>
            </a:r>
          </a:p>
        </p:txBody>
      </p:sp>
      <p:sp>
        <p:nvSpPr>
          <p:cNvPr id="15" name="Callout: Line 14">
            <a:extLst>
              <a:ext uri="{FF2B5EF4-FFF2-40B4-BE49-F238E27FC236}">
                <a16:creationId xmlns:a16="http://schemas.microsoft.com/office/drawing/2014/main" id="{3E4A5AEB-4003-4DBA-9986-E4A474A6E776}"/>
              </a:ext>
            </a:extLst>
          </p:cNvPr>
          <p:cNvSpPr/>
          <p:nvPr/>
        </p:nvSpPr>
        <p:spPr>
          <a:xfrm>
            <a:off x="8179162" y="3774807"/>
            <a:ext cx="3793474" cy="572145"/>
          </a:xfrm>
          <a:prstGeom prst="borderCallout1">
            <a:avLst>
              <a:gd name="adj1" fmla="val 56798"/>
              <a:gd name="adj2" fmla="val -3803"/>
              <a:gd name="adj3" fmla="val 92112"/>
              <a:gd name="adj4" fmla="val -42567"/>
            </a:avLst>
          </a:prstGeom>
          <a:solidFill>
            <a:schemeClr val="accent1">
              <a:alpha val="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4. $140,000 of housing assistance payments paid from HCV Cares HAP funds.</a:t>
            </a:r>
          </a:p>
        </p:txBody>
      </p:sp>
      <p:sp>
        <p:nvSpPr>
          <p:cNvPr id="16" name="Callout: Line 15">
            <a:extLst>
              <a:ext uri="{FF2B5EF4-FFF2-40B4-BE49-F238E27FC236}">
                <a16:creationId xmlns:a16="http://schemas.microsoft.com/office/drawing/2014/main" id="{224D785E-7782-406E-A445-5A444AF95158}"/>
              </a:ext>
            </a:extLst>
          </p:cNvPr>
          <p:cNvSpPr/>
          <p:nvPr/>
        </p:nvSpPr>
        <p:spPr>
          <a:xfrm>
            <a:off x="8179162" y="4498626"/>
            <a:ext cx="3793474" cy="741525"/>
          </a:xfrm>
          <a:prstGeom prst="borderCallout1">
            <a:avLst>
              <a:gd name="adj1" fmla="val 56798"/>
              <a:gd name="adj2" fmla="val -3803"/>
              <a:gd name="adj3" fmla="val 77736"/>
              <a:gd name="adj4" fmla="val -41271"/>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5. $2,000 of 2020 HCV administrative fees were used to support COVID-19 relief activities (i.e., supports the $34,000).</a:t>
            </a:r>
          </a:p>
        </p:txBody>
      </p:sp>
      <p:sp>
        <p:nvSpPr>
          <p:cNvPr id="17" name="Callout: Line 16">
            <a:extLst>
              <a:ext uri="{FF2B5EF4-FFF2-40B4-BE49-F238E27FC236}">
                <a16:creationId xmlns:a16="http://schemas.microsoft.com/office/drawing/2014/main" id="{3BE1DFC9-DD85-4985-974F-BE95C5203615}"/>
              </a:ext>
            </a:extLst>
          </p:cNvPr>
          <p:cNvSpPr/>
          <p:nvPr/>
        </p:nvSpPr>
        <p:spPr>
          <a:xfrm>
            <a:off x="8205859" y="5357086"/>
            <a:ext cx="3793474" cy="572145"/>
          </a:xfrm>
          <a:prstGeom prst="borderCallout1">
            <a:avLst>
              <a:gd name="adj1" fmla="val 56798"/>
              <a:gd name="adj2" fmla="val -3803"/>
              <a:gd name="adj3" fmla="val -3609"/>
              <a:gd name="adj4" fmla="val -41522"/>
            </a:avLst>
          </a:prstGeom>
          <a:solidFill>
            <a:schemeClr val="accent1">
              <a:alpha val="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6. $6,000 purchase of laptops (capitalized costs).</a:t>
            </a:r>
          </a:p>
        </p:txBody>
      </p:sp>
      <p:sp>
        <p:nvSpPr>
          <p:cNvPr id="4" name="Arrow: Down 3">
            <a:extLst>
              <a:ext uri="{FF2B5EF4-FFF2-40B4-BE49-F238E27FC236}">
                <a16:creationId xmlns:a16="http://schemas.microsoft.com/office/drawing/2014/main" id="{B0708B50-2E10-4BE6-9CAA-7C32EDA6514D}"/>
              </a:ext>
            </a:extLst>
          </p:cNvPr>
          <p:cNvSpPr/>
          <p:nvPr/>
        </p:nvSpPr>
        <p:spPr>
          <a:xfrm>
            <a:off x="5928852" y="1290103"/>
            <a:ext cx="167148" cy="26239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EE723B8-05ED-4806-B547-0F4DEC094DCB}"/>
              </a:ext>
            </a:extLst>
          </p:cNvPr>
          <p:cNvSpPr txBox="1"/>
          <p:nvPr/>
        </p:nvSpPr>
        <p:spPr>
          <a:xfrm>
            <a:off x="5329084" y="704351"/>
            <a:ext cx="1366684" cy="523220"/>
          </a:xfrm>
          <a:prstGeom prst="rect">
            <a:avLst/>
          </a:prstGeom>
          <a:noFill/>
          <a:ln>
            <a:solidFill>
              <a:srgbClr val="FF0000"/>
            </a:solidFill>
          </a:ln>
        </p:spPr>
        <p:txBody>
          <a:bodyPr wrap="square" rtlCol="0">
            <a:spAutoFit/>
          </a:bodyPr>
          <a:lstStyle/>
          <a:p>
            <a:pPr algn="ctr"/>
            <a:r>
              <a:rPr lang="en-US" sz="1400" dirty="0"/>
              <a:t>New Reporting Column</a:t>
            </a:r>
          </a:p>
        </p:txBody>
      </p:sp>
      <p:sp>
        <p:nvSpPr>
          <p:cNvPr id="11" name="Callout: Line 10">
            <a:extLst>
              <a:ext uri="{FF2B5EF4-FFF2-40B4-BE49-F238E27FC236}">
                <a16:creationId xmlns:a16="http://schemas.microsoft.com/office/drawing/2014/main" id="{1DCCE986-B08B-42D5-94C6-2E45CA997088}"/>
              </a:ext>
            </a:extLst>
          </p:cNvPr>
          <p:cNvSpPr/>
          <p:nvPr/>
        </p:nvSpPr>
        <p:spPr>
          <a:xfrm>
            <a:off x="8152463" y="1423161"/>
            <a:ext cx="3846871" cy="747425"/>
          </a:xfrm>
          <a:prstGeom prst="borderCallout1">
            <a:avLst>
              <a:gd name="adj1" fmla="val 49335"/>
              <a:gd name="adj2" fmla="val -3424"/>
              <a:gd name="adj3" fmla="val 188740"/>
              <a:gd name="adj4" fmla="val -40664"/>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1. $189,000 of HCV admin. fee and HAP funds that are recognized as revenue as the PHA incurred $189,000 of eligible expenses. </a:t>
            </a:r>
          </a:p>
        </p:txBody>
      </p:sp>
    </p:spTree>
    <p:extLst>
      <p:ext uri="{BB962C8B-B14F-4D97-AF65-F5344CB8AC3E}">
        <p14:creationId xmlns:p14="http://schemas.microsoft.com/office/powerpoint/2010/main" val="31603927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This object provides an example of FDS reporting of a PHA's balance sheet for HCV CARES Act funding. ">
            <a:extLst>
              <a:ext uri="{FF2B5EF4-FFF2-40B4-BE49-F238E27FC236}">
                <a16:creationId xmlns:a16="http://schemas.microsoft.com/office/drawing/2014/main" id="{6FF3DD40-3BB6-4ED2-8659-D69E54D2BF5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51835" y="1380453"/>
            <a:ext cx="7010400" cy="4756645"/>
          </a:xfrm>
          <a:prstGeom prst="rect">
            <a:avLst/>
          </a:prstGeom>
          <a:noFill/>
          <a:ln>
            <a:noFill/>
          </a:ln>
        </p:spPr>
      </p:pic>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587705" y="33443"/>
            <a:ext cx="7604295" cy="1325563"/>
          </a:xfrm>
        </p:spPr>
        <p:txBody>
          <a:bodyPr>
            <a:normAutofit fontScale="90000"/>
          </a:bodyPr>
          <a:lstStyle/>
          <a:p>
            <a:pPr algn="r"/>
            <a:r>
              <a:rPr lang="en-US" sz="4400" b="1" dirty="0"/>
              <a:t>Example – HCV CARES Act Funding</a:t>
            </a:r>
            <a:br>
              <a:rPr lang="en-US" b="1" dirty="0"/>
            </a:br>
            <a:endParaRPr lang="en-US" b="1" dirty="0"/>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38136" y="6492875"/>
            <a:ext cx="2743200" cy="365125"/>
          </a:xfrm>
        </p:spPr>
        <p:txBody>
          <a:bodyPr/>
          <a:lstStyle/>
          <a:p>
            <a:fld id="{5AC6E65E-92B5-4B18-BE66-17D27D1D6D0B}" type="slidenum">
              <a:rPr lang="en-US" smtClean="0"/>
              <a:t>16</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9" name="Callout: Line 8">
            <a:extLst>
              <a:ext uri="{FF2B5EF4-FFF2-40B4-BE49-F238E27FC236}">
                <a16:creationId xmlns:a16="http://schemas.microsoft.com/office/drawing/2014/main" id="{4014DF98-1648-4C6B-A19F-DB3D302A7548}"/>
              </a:ext>
            </a:extLst>
          </p:cNvPr>
          <p:cNvSpPr/>
          <p:nvPr/>
        </p:nvSpPr>
        <p:spPr>
          <a:xfrm>
            <a:off x="8099066" y="2274490"/>
            <a:ext cx="3846871" cy="747425"/>
          </a:xfrm>
          <a:prstGeom prst="borderCallout1">
            <a:avLst>
              <a:gd name="adj1" fmla="val 51995"/>
              <a:gd name="adj2" fmla="val -5233"/>
              <a:gd name="adj3" fmla="val 51330"/>
              <a:gd name="adj4" fmla="val -46640"/>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1. $5,000 of recent COVID-19 costs that were incurred by the PHA, but accounting is still processing the payment to the vendor.</a:t>
            </a:r>
          </a:p>
        </p:txBody>
      </p:sp>
      <p:sp>
        <p:nvSpPr>
          <p:cNvPr id="12" name="Callout: Line 11">
            <a:extLst>
              <a:ext uri="{FF2B5EF4-FFF2-40B4-BE49-F238E27FC236}">
                <a16:creationId xmlns:a16="http://schemas.microsoft.com/office/drawing/2014/main" id="{1F0F762A-CEFD-4FCC-8C11-6A466E6ED5EC}"/>
              </a:ext>
            </a:extLst>
          </p:cNvPr>
          <p:cNvSpPr/>
          <p:nvPr/>
        </p:nvSpPr>
        <p:spPr>
          <a:xfrm>
            <a:off x="8099066" y="3350118"/>
            <a:ext cx="3793474" cy="1151644"/>
          </a:xfrm>
          <a:prstGeom prst="borderCallout1">
            <a:avLst>
              <a:gd name="adj1" fmla="val 53393"/>
              <a:gd name="adj2" fmla="val -4499"/>
              <a:gd name="adj3" fmla="val 109432"/>
              <a:gd name="adj4" fmla="val -46956"/>
            </a:avLst>
          </a:prstGeom>
          <a:solidFill>
            <a:schemeClr val="accent1">
              <a:alpha val="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2. $11,000 of HCV CARES Act funds in the PHA’s bank account.  The amount is unearned revenue as the PHA has not yet incurred an eligible expense.  If the funds remain unspent, these funds will need to be returned to HUD.</a:t>
            </a:r>
          </a:p>
        </p:txBody>
      </p:sp>
      <p:sp>
        <p:nvSpPr>
          <p:cNvPr id="17" name="Callout: Line 16">
            <a:extLst>
              <a:ext uri="{FF2B5EF4-FFF2-40B4-BE49-F238E27FC236}">
                <a16:creationId xmlns:a16="http://schemas.microsoft.com/office/drawing/2014/main" id="{3BE1DFC9-DD85-4985-974F-BE95C5203615}"/>
              </a:ext>
            </a:extLst>
          </p:cNvPr>
          <p:cNvSpPr/>
          <p:nvPr/>
        </p:nvSpPr>
        <p:spPr>
          <a:xfrm>
            <a:off x="8099066" y="5026593"/>
            <a:ext cx="3793474" cy="572145"/>
          </a:xfrm>
          <a:prstGeom prst="borderCallout1">
            <a:avLst>
              <a:gd name="adj1" fmla="val 56798"/>
              <a:gd name="adj2" fmla="val -3803"/>
              <a:gd name="adj3" fmla="val 54819"/>
              <a:gd name="adj4" fmla="val -43595"/>
            </a:avLst>
          </a:prstGeom>
          <a:solidFill>
            <a:srgbClr val="FF0000">
              <a:alpha val="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rPr>
              <a:t>3. No Equity / Net Position as CARES Act funds cannot build reserves.</a:t>
            </a:r>
          </a:p>
        </p:txBody>
      </p:sp>
      <p:sp>
        <p:nvSpPr>
          <p:cNvPr id="19" name="Right Bracket 18">
            <a:extLst>
              <a:ext uri="{FF2B5EF4-FFF2-40B4-BE49-F238E27FC236}">
                <a16:creationId xmlns:a16="http://schemas.microsoft.com/office/drawing/2014/main" id="{0E7F29B0-83A4-43A1-891B-FF290FFF945A}"/>
              </a:ext>
            </a:extLst>
          </p:cNvPr>
          <p:cNvSpPr/>
          <p:nvPr/>
        </p:nvSpPr>
        <p:spPr>
          <a:xfrm>
            <a:off x="6271590" y="5026593"/>
            <a:ext cx="49697" cy="767920"/>
          </a:xfrm>
          <a:prstGeom prst="rightBracket">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Rectangle 3">
            <a:extLst>
              <a:ext uri="{FF2B5EF4-FFF2-40B4-BE49-F238E27FC236}">
                <a16:creationId xmlns:a16="http://schemas.microsoft.com/office/drawing/2014/main" id="{25D5F2E3-0482-4404-8857-45FDDA9F656C}"/>
              </a:ext>
            </a:extLst>
          </p:cNvPr>
          <p:cNvSpPr/>
          <p:nvPr/>
        </p:nvSpPr>
        <p:spPr>
          <a:xfrm>
            <a:off x="1370219" y="6411773"/>
            <a:ext cx="3518912" cy="307777"/>
          </a:xfrm>
          <a:prstGeom prst="rect">
            <a:avLst/>
          </a:prstGeom>
        </p:spPr>
        <p:txBody>
          <a:bodyPr wrap="none">
            <a:spAutoFit/>
          </a:bodyPr>
          <a:lstStyle/>
          <a:p>
            <a:r>
              <a:rPr lang="en-US" sz="1400" dirty="0">
                <a:solidFill>
                  <a:srgbClr val="FF0000"/>
                </a:solidFill>
                <a:latin typeface="Times New Roman" panose="02020603050405020304" pitchFamily="18" charset="0"/>
                <a:ea typeface="Calibri" panose="020F0502020204030204" pitchFamily="34" charset="0"/>
              </a:rPr>
              <a:t>Current assets should match current liabilities.</a:t>
            </a:r>
            <a:endParaRPr lang="en-US" sz="1400" dirty="0">
              <a:solidFill>
                <a:srgbClr val="FF0000"/>
              </a:solidFill>
            </a:endParaRPr>
          </a:p>
        </p:txBody>
      </p:sp>
      <p:sp>
        <p:nvSpPr>
          <p:cNvPr id="11" name="TextBox 10">
            <a:extLst>
              <a:ext uri="{FF2B5EF4-FFF2-40B4-BE49-F238E27FC236}">
                <a16:creationId xmlns:a16="http://schemas.microsoft.com/office/drawing/2014/main" id="{874F8605-3FA1-4AD9-8C06-007EA7584149}"/>
              </a:ext>
            </a:extLst>
          </p:cNvPr>
          <p:cNvSpPr txBox="1"/>
          <p:nvPr/>
        </p:nvSpPr>
        <p:spPr>
          <a:xfrm>
            <a:off x="5112775" y="794630"/>
            <a:ext cx="1366684" cy="523220"/>
          </a:xfrm>
          <a:prstGeom prst="rect">
            <a:avLst/>
          </a:prstGeom>
          <a:noFill/>
          <a:ln>
            <a:solidFill>
              <a:srgbClr val="FF0000"/>
            </a:solidFill>
          </a:ln>
        </p:spPr>
        <p:txBody>
          <a:bodyPr wrap="square" rtlCol="0">
            <a:spAutoFit/>
          </a:bodyPr>
          <a:lstStyle/>
          <a:p>
            <a:pPr algn="ctr"/>
            <a:r>
              <a:rPr lang="en-US" sz="1400" dirty="0"/>
              <a:t>New Reporting Column</a:t>
            </a:r>
          </a:p>
        </p:txBody>
      </p:sp>
      <p:sp>
        <p:nvSpPr>
          <p:cNvPr id="13" name="Arrow: Down 12">
            <a:extLst>
              <a:ext uri="{FF2B5EF4-FFF2-40B4-BE49-F238E27FC236}">
                <a16:creationId xmlns:a16="http://schemas.microsoft.com/office/drawing/2014/main" id="{7D50B582-68A8-46ED-AEDB-5B97A21F295A}"/>
              </a:ext>
            </a:extLst>
          </p:cNvPr>
          <p:cNvSpPr/>
          <p:nvPr/>
        </p:nvSpPr>
        <p:spPr>
          <a:xfrm>
            <a:off x="5712543" y="1408167"/>
            <a:ext cx="167148" cy="26239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a:extLst>
              <a:ext uri="{FF2B5EF4-FFF2-40B4-BE49-F238E27FC236}">
                <a16:creationId xmlns:a16="http://schemas.microsoft.com/office/drawing/2014/main" id="{2A313FF6-4DB1-4221-9A46-64B1EFC7F1EB}"/>
              </a:ext>
            </a:extLst>
          </p:cNvPr>
          <p:cNvCxnSpPr>
            <a:cxnSpLocks/>
          </p:cNvCxnSpPr>
          <p:nvPr/>
        </p:nvCxnSpPr>
        <p:spPr>
          <a:xfrm>
            <a:off x="6321287" y="2890684"/>
            <a:ext cx="1623178" cy="1035256"/>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F63C85A-380A-447C-96AF-749AE6D4799A}"/>
              </a:ext>
            </a:extLst>
          </p:cNvPr>
          <p:cNvCxnSpPr>
            <a:cxnSpLocks/>
          </p:cNvCxnSpPr>
          <p:nvPr/>
        </p:nvCxnSpPr>
        <p:spPr>
          <a:xfrm flipV="1">
            <a:off x="6296438" y="2690943"/>
            <a:ext cx="1584384" cy="167458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8974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257069" y="6480548"/>
            <a:ext cx="2743200" cy="365125"/>
          </a:xfrm>
        </p:spPr>
        <p:txBody>
          <a:bodyPr/>
          <a:lstStyle/>
          <a:p>
            <a:fld id="{5AC6E65E-92B5-4B18-BE66-17D27D1D6D0B}" type="slidenum">
              <a:rPr lang="en-US" smtClean="0"/>
              <a:t>17</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9134166" y="3769857"/>
            <a:ext cx="2989007" cy="2630944"/>
          </a:xfrm>
        </p:spPr>
        <p:txBody>
          <a:bodyPr vert="horz" lIns="91440" tIns="45720" rIns="91440" bIns="45720" rtlCol="0" anchor="t">
            <a:normAutofit fontScale="77500" lnSpcReduction="20000"/>
          </a:bodyPr>
          <a:lstStyle/>
          <a:p>
            <a:pPr>
              <a:spcBef>
                <a:spcPts val="0"/>
              </a:spcBef>
            </a:pPr>
            <a:r>
              <a:rPr lang="en-US" sz="2300" dirty="0">
                <a:solidFill>
                  <a:schemeClr val="accent5">
                    <a:lumMod val="75000"/>
                  </a:schemeClr>
                </a:solidFill>
                <a:ea typeface="Times New Roman" panose="02020603050405020304" pitchFamily="18" charset="0"/>
                <a:cs typeface="Segoe UI" panose="020B0502040204020203" pitchFamily="34" charset="0"/>
              </a:rPr>
              <a:t>With an eligible cost incurred, revenue recognition requirements are complete and the PHA will book grant revenue as the earning process is complete</a:t>
            </a:r>
          </a:p>
          <a:p>
            <a:pPr>
              <a:spcBef>
                <a:spcPts val="0"/>
              </a:spcBef>
            </a:pPr>
            <a:endParaRPr lang="en-US" sz="2300" dirty="0">
              <a:solidFill>
                <a:schemeClr val="accent5">
                  <a:lumMod val="75000"/>
                </a:schemeClr>
              </a:solidFill>
              <a:ea typeface="Times New Roman" panose="02020603050405020304" pitchFamily="18" charset="0"/>
              <a:cs typeface="Segoe UI" panose="020B0502040204020203" pitchFamily="34" charset="0"/>
            </a:endParaRPr>
          </a:p>
          <a:p>
            <a:pPr>
              <a:spcBef>
                <a:spcPts val="0"/>
              </a:spcBef>
            </a:pPr>
            <a:r>
              <a:rPr lang="en-US" sz="2300" dirty="0">
                <a:solidFill>
                  <a:schemeClr val="accent5">
                    <a:lumMod val="75000"/>
                  </a:schemeClr>
                </a:solidFill>
                <a:ea typeface="Times New Roman" panose="02020603050405020304" pitchFamily="18" charset="0"/>
                <a:cs typeface="Segoe UI" panose="020B0502040204020203" pitchFamily="34" charset="0"/>
              </a:rPr>
              <a:t>Since these are Operating Funds that have not been draw-down, the PHA also books an accounts receivable </a:t>
            </a:r>
          </a:p>
          <a:p>
            <a:pPr>
              <a:spcBef>
                <a:spcPts val="0"/>
              </a:spcBef>
            </a:pPr>
            <a:endParaRPr lang="en-US" sz="2400" dirty="0">
              <a:solidFill>
                <a:srgbClr val="000000"/>
              </a:solidFill>
              <a:ea typeface="Times New Roman" panose="02020603050405020304" pitchFamily="18" charset="0"/>
              <a:cs typeface="Segoe UI" panose="020B0502040204020203" pitchFamily="34" charset="0"/>
            </a:endParaRPr>
          </a:p>
          <a:p>
            <a:pPr>
              <a:spcBef>
                <a:spcPts val="0"/>
              </a:spcBef>
            </a:pPr>
            <a:endParaRPr lang="en-US" sz="2400" dirty="0">
              <a:solidFill>
                <a:srgbClr val="000000"/>
              </a:solidFill>
              <a:ea typeface="Times New Roman" panose="02020603050405020304" pitchFamily="18" charset="0"/>
              <a:cs typeface="Segoe UI" panose="020B0502040204020203" pitchFamily="34" charset="0"/>
            </a:endParaRPr>
          </a:p>
          <a:p>
            <a:pPr marL="0" marR="0" lvl="0" indent="0">
              <a:spcBef>
                <a:spcPts val="0"/>
              </a:spcBef>
              <a:spcAft>
                <a:spcPts val="0"/>
              </a:spcAft>
              <a:buNone/>
            </a:pPr>
            <a:endParaRPr lang="en-US" sz="2400" dirty="0">
              <a:effectLst/>
              <a:ea typeface="Times New Roman" panose="02020603050405020304" pitchFamily="18" charset="0"/>
              <a:cs typeface="Calibri"/>
            </a:endParaRPr>
          </a:p>
          <a:p>
            <a:endParaRPr lang="en-US" sz="2400" dirty="0">
              <a:ea typeface="Times New Roman" panose="02020603050405020304" pitchFamily="18" charset="0"/>
              <a:cs typeface="Calibri"/>
            </a:endParaRPr>
          </a:p>
          <a:p>
            <a:pPr marL="0" indent="0">
              <a:buNone/>
            </a:pPr>
            <a:endParaRPr lang="en-US" sz="2400" dirty="0">
              <a:effectLst/>
              <a:ea typeface="Times New Roman" panose="02020603050405020304" pitchFamily="18" charset="0"/>
              <a:cs typeface="Calibri"/>
            </a:endParaRPr>
          </a:p>
          <a:p>
            <a:pPr marL="0" indent="0">
              <a:buNone/>
            </a:pPr>
            <a:endParaRPr lang="en-US" sz="2400" dirty="0">
              <a:ea typeface="Times New Roman" panose="02020603050405020304" pitchFamily="18" charset="0"/>
              <a:cs typeface="Calibri"/>
            </a:endParaRPr>
          </a:p>
        </p:txBody>
      </p:sp>
      <p:pic>
        <p:nvPicPr>
          <p:cNvPr id="5" name="Picture 4">
            <a:extLst>
              <a:ext uri="{FF2B5EF4-FFF2-40B4-BE49-F238E27FC236}">
                <a16:creationId xmlns:a16="http://schemas.microsoft.com/office/drawing/2014/main" id="{772E08A7-6FE6-4BB5-9B6A-70DF93EE247A}"/>
              </a:ext>
            </a:extLst>
          </p:cNvPr>
          <p:cNvPicPr>
            <a:picLocks noChangeAspect="1"/>
          </p:cNvPicPr>
          <p:nvPr/>
        </p:nvPicPr>
        <p:blipFill>
          <a:blip r:embed="rId4"/>
          <a:stretch>
            <a:fillRect/>
          </a:stretch>
        </p:blipFill>
        <p:spPr>
          <a:xfrm>
            <a:off x="213765" y="1657672"/>
            <a:ext cx="9018725" cy="3542656"/>
          </a:xfrm>
          <a:prstGeom prst="rect">
            <a:avLst/>
          </a:prstGeom>
        </p:spPr>
      </p:pic>
      <p:sp>
        <p:nvSpPr>
          <p:cNvPr id="8" name="Content Placeholder 10">
            <a:extLst>
              <a:ext uri="{FF2B5EF4-FFF2-40B4-BE49-F238E27FC236}">
                <a16:creationId xmlns:a16="http://schemas.microsoft.com/office/drawing/2014/main" id="{F5B3E09D-D6F3-4359-9499-4F51386DABBD}"/>
              </a:ext>
            </a:extLst>
          </p:cNvPr>
          <p:cNvSpPr txBox="1">
            <a:spLocks/>
          </p:cNvSpPr>
          <p:nvPr/>
        </p:nvSpPr>
        <p:spPr>
          <a:xfrm>
            <a:off x="196516" y="1212682"/>
            <a:ext cx="11692020" cy="456649"/>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u="sng" dirty="0"/>
              <a:t>Journal Entry</a:t>
            </a:r>
          </a:p>
          <a:p>
            <a:pPr marL="0" indent="0">
              <a:buFont typeface="Arial" panose="020B0604020202020204" pitchFamily="34" charset="0"/>
              <a:buNone/>
            </a:pPr>
            <a:endParaRPr lang="en-US" sz="2400" dirty="0">
              <a:latin typeface="Segoe UI Symbol"/>
              <a:ea typeface="Times New Roman" panose="02020603050405020304" pitchFamily="18" charset="0"/>
              <a:cs typeface="Calibri"/>
            </a:endParaRPr>
          </a:p>
          <a:p>
            <a:pPr marL="0" indent="0">
              <a:buFont typeface="Arial" panose="020B0604020202020204" pitchFamily="34" charset="0"/>
              <a:buNone/>
            </a:pPr>
            <a:endParaRPr lang="en-US" sz="2400" dirty="0">
              <a:latin typeface="Segoe UI Symbol"/>
              <a:ea typeface="Times New Roman" panose="02020603050405020304" pitchFamily="18" charset="0"/>
              <a:cs typeface="Calibri"/>
            </a:endParaRPr>
          </a:p>
          <a:p>
            <a:pPr marL="0" indent="0">
              <a:buFont typeface="Arial" panose="020B0604020202020204" pitchFamily="34" charset="0"/>
              <a:buNone/>
            </a:pPr>
            <a:endParaRPr lang="en-US" sz="2400" dirty="0">
              <a:latin typeface="Segoe UI Symbol"/>
              <a:ea typeface="Times New Roman" panose="02020603050405020304" pitchFamily="18" charset="0"/>
              <a:cs typeface="Calibri"/>
            </a:endParaRPr>
          </a:p>
        </p:txBody>
      </p:sp>
      <p:sp>
        <p:nvSpPr>
          <p:cNvPr id="10" name="Content Placeholder 10">
            <a:extLst>
              <a:ext uri="{FF2B5EF4-FFF2-40B4-BE49-F238E27FC236}">
                <a16:creationId xmlns:a16="http://schemas.microsoft.com/office/drawing/2014/main" id="{3881F29C-7821-4CDB-ACB6-E6618ABD15DA}"/>
              </a:ext>
            </a:extLst>
          </p:cNvPr>
          <p:cNvSpPr txBox="1">
            <a:spLocks/>
          </p:cNvSpPr>
          <p:nvPr/>
        </p:nvSpPr>
        <p:spPr>
          <a:xfrm>
            <a:off x="9134166" y="2220053"/>
            <a:ext cx="2625213" cy="999081"/>
          </a:xfrm>
          <a:prstGeom prst="rect">
            <a:avLst/>
          </a:prstGeom>
        </p:spPr>
        <p:txBody>
          <a:bodyPr vert="horz" lIns="91440" tIns="45720" rIns="91440" bIns="45720" rtlCol="0" anchor="t">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300" dirty="0">
                <a:solidFill>
                  <a:schemeClr val="accent5">
                    <a:lumMod val="75000"/>
                  </a:schemeClr>
                </a:solidFill>
                <a:ea typeface="Times New Roman" panose="02020603050405020304" pitchFamily="18" charset="0"/>
                <a:cs typeface="Segoe UI" panose="020B0502040204020203" pitchFamily="34" charset="0"/>
              </a:rPr>
              <a:t>PHA incurs an eligible cost which will be paid from CARES Act Operating Funds</a:t>
            </a:r>
            <a:endParaRPr lang="en-US" sz="2400" dirty="0">
              <a:ea typeface="Times New Roman" panose="02020603050405020304" pitchFamily="18" charset="0"/>
              <a:cs typeface="Calibri"/>
            </a:endParaRPr>
          </a:p>
        </p:txBody>
      </p:sp>
      <p:sp>
        <p:nvSpPr>
          <p:cNvPr id="12" name="Title 1">
            <a:extLst>
              <a:ext uri="{FF2B5EF4-FFF2-40B4-BE49-F238E27FC236}">
                <a16:creationId xmlns:a16="http://schemas.microsoft.com/office/drawing/2014/main" id="{5B1DB674-5B18-40AE-805F-2D45A82DF21D}"/>
              </a:ext>
            </a:extLst>
          </p:cNvPr>
          <p:cNvSpPr txBox="1">
            <a:spLocks/>
          </p:cNvSpPr>
          <p:nvPr/>
        </p:nvSpPr>
        <p:spPr>
          <a:xfrm>
            <a:off x="4076900" y="12327"/>
            <a:ext cx="81151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b="1" dirty="0"/>
              <a:t>Example Accounting Entries</a:t>
            </a:r>
            <a:br>
              <a:rPr lang="en-US" sz="4000" b="1" dirty="0"/>
            </a:br>
            <a:r>
              <a:rPr lang="en-US" sz="4000" b="1" dirty="0"/>
              <a:t>CARES Act Operating Funds</a:t>
            </a:r>
          </a:p>
        </p:txBody>
      </p:sp>
    </p:spTree>
    <p:extLst>
      <p:ext uri="{BB962C8B-B14F-4D97-AF65-F5344CB8AC3E}">
        <p14:creationId xmlns:p14="http://schemas.microsoft.com/office/powerpoint/2010/main" val="31655997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3917874" y="32100"/>
            <a:ext cx="8115100" cy="1325563"/>
          </a:xfrm>
        </p:spPr>
        <p:txBody>
          <a:bodyPr>
            <a:normAutofit/>
          </a:bodyPr>
          <a:lstStyle/>
          <a:p>
            <a:pPr algn="r"/>
            <a:r>
              <a:rPr lang="en-US" sz="4000" b="1" dirty="0"/>
              <a:t>Example Accounting Entries</a:t>
            </a:r>
            <a:br>
              <a:rPr lang="en-US" sz="4000" b="1" dirty="0"/>
            </a:br>
            <a:r>
              <a:rPr lang="en-US" sz="4000" b="1" dirty="0"/>
              <a:t>CARES Act Operating Funds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289774" y="6470720"/>
            <a:ext cx="2743200" cy="365125"/>
          </a:xfrm>
        </p:spPr>
        <p:txBody>
          <a:bodyPr/>
          <a:lstStyle/>
          <a:p>
            <a:fld id="{5AC6E65E-92B5-4B18-BE66-17D27D1D6D0B}" type="slidenum">
              <a:rPr lang="en-US" smtClean="0"/>
              <a:t>18</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196516" y="1212682"/>
            <a:ext cx="11692020" cy="456649"/>
          </a:xfrm>
        </p:spPr>
        <p:txBody>
          <a:bodyPr vert="horz" lIns="91440" tIns="45720" rIns="91440" bIns="45720" rtlCol="0" anchor="t">
            <a:noAutofit/>
          </a:bodyPr>
          <a:lstStyle/>
          <a:p>
            <a:pPr marL="0" indent="0">
              <a:buNone/>
            </a:pPr>
            <a:r>
              <a:rPr lang="en-US" sz="2400" u="sng" dirty="0"/>
              <a:t>Journal Entry</a:t>
            </a:r>
          </a:p>
          <a:p>
            <a:pPr marL="0" indent="0">
              <a:buNone/>
            </a:pPr>
            <a:endParaRPr lang="en-US" sz="2400" dirty="0">
              <a:effectLst/>
              <a:latin typeface="Segoe UI Symbol"/>
              <a:ea typeface="Times New Roman" panose="02020603050405020304" pitchFamily="18" charset="0"/>
              <a:cs typeface="Calibri"/>
            </a:endParaRPr>
          </a:p>
          <a:p>
            <a:pPr marL="0" indent="0">
              <a:buNone/>
            </a:pPr>
            <a:endParaRPr lang="en-US" sz="2400" dirty="0">
              <a:effectLst/>
              <a:latin typeface="Segoe UI Symbol"/>
              <a:ea typeface="Times New Roman" panose="02020603050405020304" pitchFamily="18" charset="0"/>
              <a:cs typeface="Calibri"/>
            </a:endParaRPr>
          </a:p>
          <a:p>
            <a:pPr marL="0" indent="0">
              <a:buNone/>
            </a:pPr>
            <a:endParaRPr lang="en-US" sz="2400" dirty="0">
              <a:latin typeface="Segoe UI Symbol"/>
              <a:ea typeface="Times New Roman" panose="02020603050405020304" pitchFamily="18" charset="0"/>
              <a:cs typeface="Calibri"/>
            </a:endParaRPr>
          </a:p>
        </p:txBody>
      </p:sp>
      <p:pic>
        <p:nvPicPr>
          <p:cNvPr id="4" name="Picture 3">
            <a:extLst>
              <a:ext uri="{FF2B5EF4-FFF2-40B4-BE49-F238E27FC236}">
                <a16:creationId xmlns:a16="http://schemas.microsoft.com/office/drawing/2014/main" id="{C1F13CE2-9AFA-4957-969F-79E3748A6E83}"/>
              </a:ext>
            </a:extLst>
          </p:cNvPr>
          <p:cNvPicPr>
            <a:picLocks noChangeAspect="1"/>
          </p:cNvPicPr>
          <p:nvPr/>
        </p:nvPicPr>
        <p:blipFill rotWithShape="1">
          <a:blip r:embed="rId4"/>
          <a:srcRect b="51756"/>
          <a:stretch/>
        </p:blipFill>
        <p:spPr>
          <a:xfrm>
            <a:off x="-2" y="1589659"/>
            <a:ext cx="8740281" cy="1759669"/>
          </a:xfrm>
          <a:prstGeom prst="rect">
            <a:avLst/>
          </a:prstGeom>
        </p:spPr>
      </p:pic>
      <p:sp>
        <p:nvSpPr>
          <p:cNvPr id="8" name="Content Placeholder 10">
            <a:extLst>
              <a:ext uri="{FF2B5EF4-FFF2-40B4-BE49-F238E27FC236}">
                <a16:creationId xmlns:a16="http://schemas.microsoft.com/office/drawing/2014/main" id="{ADB42F23-8E5C-4414-9C3A-B3525AA5204C}"/>
              </a:ext>
            </a:extLst>
          </p:cNvPr>
          <p:cNvSpPr txBox="1">
            <a:spLocks/>
          </p:cNvSpPr>
          <p:nvPr/>
        </p:nvSpPr>
        <p:spPr>
          <a:xfrm>
            <a:off x="8493847" y="2262309"/>
            <a:ext cx="3343889" cy="2006409"/>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1800" dirty="0">
                <a:solidFill>
                  <a:schemeClr val="accent5">
                    <a:lumMod val="75000"/>
                  </a:schemeClr>
                </a:solidFill>
                <a:ea typeface="Times New Roman" panose="02020603050405020304" pitchFamily="18" charset="0"/>
                <a:cs typeface="Segoe UI" panose="020B0502040204020203" pitchFamily="34" charset="0"/>
              </a:rPr>
              <a:t>The PHA now meets the immediate need requirements </a:t>
            </a:r>
            <a:endParaRPr lang="en-US" sz="2400" dirty="0">
              <a:solidFill>
                <a:srgbClr val="000000"/>
              </a:solidFill>
              <a:ea typeface="Times New Roman" panose="02020603050405020304" pitchFamily="18" charset="0"/>
              <a:cs typeface="Segoe UI" panose="020B0502040204020203" pitchFamily="34" charset="0"/>
            </a:endParaRPr>
          </a:p>
          <a:p>
            <a:pPr>
              <a:spcBef>
                <a:spcPts val="0"/>
              </a:spcBef>
            </a:pPr>
            <a:endParaRPr lang="en-US" sz="1800" dirty="0">
              <a:solidFill>
                <a:schemeClr val="accent5">
                  <a:lumMod val="75000"/>
                </a:schemeClr>
              </a:solidFill>
              <a:ea typeface="Times New Roman" panose="02020603050405020304" pitchFamily="18" charset="0"/>
              <a:cs typeface="Segoe UI" panose="020B0502040204020203" pitchFamily="34" charset="0"/>
            </a:endParaRPr>
          </a:p>
          <a:p>
            <a:pPr>
              <a:spcBef>
                <a:spcPts val="0"/>
              </a:spcBef>
            </a:pPr>
            <a:r>
              <a:rPr lang="en-US" sz="1800" dirty="0">
                <a:solidFill>
                  <a:schemeClr val="accent5">
                    <a:lumMod val="75000"/>
                  </a:schemeClr>
                </a:solidFill>
                <a:ea typeface="Times New Roman" panose="02020603050405020304" pitchFamily="18" charset="0"/>
                <a:cs typeface="Segoe UI" panose="020B0502040204020203" pitchFamily="34" charset="0"/>
              </a:rPr>
              <a:t>Since the PHA has incurred a liability, the PHA can now draw down the funds from </a:t>
            </a:r>
            <a:r>
              <a:rPr lang="en-US" sz="1800" dirty="0" err="1">
                <a:solidFill>
                  <a:schemeClr val="accent5">
                    <a:lumMod val="75000"/>
                  </a:schemeClr>
                </a:solidFill>
                <a:ea typeface="Times New Roman" panose="02020603050405020304" pitchFamily="18" charset="0"/>
                <a:cs typeface="Segoe UI" panose="020B0502040204020203" pitchFamily="34" charset="0"/>
              </a:rPr>
              <a:t>eLOCCS</a:t>
            </a:r>
            <a:r>
              <a:rPr lang="en-US" sz="1800" dirty="0">
                <a:solidFill>
                  <a:schemeClr val="accent5">
                    <a:lumMod val="75000"/>
                  </a:schemeClr>
                </a:solidFill>
                <a:ea typeface="Times New Roman" panose="02020603050405020304" pitchFamily="18" charset="0"/>
                <a:cs typeface="Segoe UI" panose="020B0502040204020203" pitchFamily="34" charset="0"/>
              </a:rPr>
              <a:t>, which the PHA must use to liquidate that specific liability</a:t>
            </a:r>
          </a:p>
          <a:p>
            <a:pPr marL="0" indent="0">
              <a:spcBef>
                <a:spcPts val="0"/>
              </a:spcBef>
              <a:buFont typeface="Arial" panose="020B0604020202020204" pitchFamily="34" charset="0"/>
              <a:buNone/>
            </a:pPr>
            <a:endParaRPr lang="en-US" sz="2400" dirty="0">
              <a:ea typeface="Times New Roman" panose="02020603050405020304" pitchFamily="18" charset="0"/>
              <a:cs typeface="Calibri"/>
            </a:endParaRPr>
          </a:p>
          <a:p>
            <a:endParaRPr lang="en-US" sz="2400" dirty="0">
              <a:ea typeface="Times New Roman" panose="02020603050405020304" pitchFamily="18" charset="0"/>
              <a:cs typeface="Calibri"/>
            </a:endParaRPr>
          </a:p>
          <a:p>
            <a:pPr marL="0" indent="0">
              <a:buFont typeface="Arial" panose="020B0604020202020204" pitchFamily="34" charset="0"/>
              <a:buNone/>
            </a:pPr>
            <a:endParaRPr lang="en-US" sz="2400" dirty="0">
              <a:ea typeface="Times New Roman" panose="02020603050405020304" pitchFamily="18" charset="0"/>
              <a:cs typeface="Calibri"/>
            </a:endParaRPr>
          </a:p>
          <a:p>
            <a:pPr marL="0" indent="0">
              <a:buFont typeface="Arial" panose="020B0604020202020204" pitchFamily="34" charset="0"/>
              <a:buNone/>
            </a:pPr>
            <a:endParaRPr lang="en-US" sz="2400" dirty="0">
              <a:ea typeface="Times New Roman" panose="02020603050405020304" pitchFamily="18" charset="0"/>
              <a:cs typeface="Calibri"/>
            </a:endParaRPr>
          </a:p>
        </p:txBody>
      </p:sp>
      <p:pic>
        <p:nvPicPr>
          <p:cNvPr id="9" name="Picture 8">
            <a:extLst>
              <a:ext uri="{FF2B5EF4-FFF2-40B4-BE49-F238E27FC236}">
                <a16:creationId xmlns:a16="http://schemas.microsoft.com/office/drawing/2014/main" id="{88F7545F-C642-481D-97E0-550A71D67473}"/>
              </a:ext>
            </a:extLst>
          </p:cNvPr>
          <p:cNvPicPr>
            <a:picLocks noChangeAspect="1"/>
          </p:cNvPicPr>
          <p:nvPr/>
        </p:nvPicPr>
        <p:blipFill rotWithShape="1">
          <a:blip r:embed="rId4"/>
          <a:srcRect t="54420"/>
          <a:stretch/>
        </p:blipFill>
        <p:spPr>
          <a:xfrm>
            <a:off x="-1" y="4564947"/>
            <a:ext cx="8740281" cy="1662500"/>
          </a:xfrm>
          <a:prstGeom prst="rect">
            <a:avLst/>
          </a:prstGeom>
        </p:spPr>
      </p:pic>
      <p:sp>
        <p:nvSpPr>
          <p:cNvPr id="10" name="Content Placeholder 10">
            <a:extLst>
              <a:ext uri="{FF2B5EF4-FFF2-40B4-BE49-F238E27FC236}">
                <a16:creationId xmlns:a16="http://schemas.microsoft.com/office/drawing/2014/main" id="{BC6B990B-B5D9-4224-B109-011E64690C99}"/>
              </a:ext>
            </a:extLst>
          </p:cNvPr>
          <p:cNvSpPr txBox="1">
            <a:spLocks/>
          </p:cNvSpPr>
          <p:nvPr/>
        </p:nvSpPr>
        <p:spPr>
          <a:xfrm>
            <a:off x="8596783" y="4970945"/>
            <a:ext cx="3343889" cy="175053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1800" dirty="0">
                <a:solidFill>
                  <a:schemeClr val="accent5">
                    <a:lumMod val="75000"/>
                  </a:schemeClr>
                </a:solidFill>
                <a:ea typeface="Times New Roman" panose="02020603050405020304" pitchFamily="18" charset="0"/>
                <a:cs typeface="Segoe UI" panose="020B0502040204020203" pitchFamily="34" charset="0"/>
              </a:rPr>
              <a:t>The PHA is now required to pay the vendor immediately so the funds are not comingled with reserves</a:t>
            </a:r>
          </a:p>
          <a:p>
            <a:pPr marL="0" indent="0">
              <a:spcBef>
                <a:spcPts val="0"/>
              </a:spcBef>
              <a:buFont typeface="Arial" panose="020B0604020202020204" pitchFamily="34" charset="0"/>
              <a:buNone/>
            </a:pPr>
            <a:endParaRPr lang="en-US" sz="2400" dirty="0">
              <a:ea typeface="Times New Roman" panose="02020603050405020304" pitchFamily="18" charset="0"/>
              <a:cs typeface="Calibri"/>
            </a:endParaRPr>
          </a:p>
          <a:p>
            <a:endParaRPr lang="en-US" sz="2400" dirty="0">
              <a:ea typeface="Times New Roman" panose="02020603050405020304" pitchFamily="18" charset="0"/>
              <a:cs typeface="Calibri"/>
            </a:endParaRPr>
          </a:p>
          <a:p>
            <a:pPr marL="0" indent="0">
              <a:buFont typeface="Arial" panose="020B0604020202020204" pitchFamily="34" charset="0"/>
              <a:buNone/>
            </a:pPr>
            <a:endParaRPr lang="en-US" sz="2400" dirty="0">
              <a:ea typeface="Times New Roman" panose="02020603050405020304" pitchFamily="18" charset="0"/>
              <a:cs typeface="Calibri"/>
            </a:endParaRPr>
          </a:p>
          <a:p>
            <a:pPr marL="0" indent="0">
              <a:buFont typeface="Arial" panose="020B0604020202020204" pitchFamily="34" charset="0"/>
              <a:buNone/>
            </a:pPr>
            <a:endParaRPr lang="en-US" sz="2400" dirty="0">
              <a:ea typeface="Times New Roman" panose="02020603050405020304" pitchFamily="18" charset="0"/>
              <a:cs typeface="Calibri"/>
            </a:endParaRPr>
          </a:p>
        </p:txBody>
      </p:sp>
    </p:spTree>
    <p:extLst>
      <p:ext uri="{BB962C8B-B14F-4D97-AF65-F5344CB8AC3E}">
        <p14:creationId xmlns:p14="http://schemas.microsoft.com/office/powerpoint/2010/main" val="16631704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5068958" y="136525"/>
            <a:ext cx="6973772" cy="1325563"/>
          </a:xfrm>
        </p:spPr>
        <p:txBody>
          <a:bodyPr>
            <a:normAutofit/>
          </a:bodyPr>
          <a:lstStyle/>
          <a:p>
            <a:pPr algn="r"/>
            <a:r>
              <a:rPr lang="en-US" sz="4000" b="1" dirty="0">
                <a:effectLst/>
              </a:rPr>
              <a:t>FDS Reporting Details</a:t>
            </a:r>
            <a:endParaRPr lang="en-US" sz="4000" b="1" dirty="0"/>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299530" y="6492875"/>
            <a:ext cx="2743200" cy="365125"/>
          </a:xfrm>
        </p:spPr>
        <p:txBody>
          <a:bodyPr/>
          <a:lstStyle/>
          <a:p>
            <a:fld id="{5AC6E65E-92B5-4B18-BE66-17D27D1D6D0B}" type="slidenum">
              <a:rPr lang="en-US" smtClean="0"/>
              <a:t>19</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Rectangle 5">
            <a:extLst>
              <a:ext uri="{FF2B5EF4-FFF2-40B4-BE49-F238E27FC236}">
                <a16:creationId xmlns:a16="http://schemas.microsoft.com/office/drawing/2014/main" id="{B808FE1D-4E5D-4128-856B-FAC717D56A45}"/>
              </a:ext>
            </a:extLst>
          </p:cNvPr>
          <p:cNvSpPr/>
          <p:nvPr/>
        </p:nvSpPr>
        <p:spPr>
          <a:xfrm>
            <a:off x="384312" y="1278037"/>
            <a:ext cx="11333923" cy="830997"/>
          </a:xfrm>
          <a:prstGeom prst="rect">
            <a:avLst/>
          </a:prstGeom>
        </p:spPr>
        <p:txBody>
          <a:bodyPr wrap="square">
            <a:spAutoFit/>
          </a:bodyPr>
          <a:lstStyle/>
          <a:p>
            <a:pPr marL="285750" indent="-285750">
              <a:buFont typeface="Arial" panose="020B0604020202020204" pitchFamily="34" charset="0"/>
              <a:buChar char="•"/>
            </a:pPr>
            <a:r>
              <a:rPr lang="en-US" sz="2400" dirty="0">
                <a:solidFill>
                  <a:srgbClr val="000000"/>
                </a:solidFill>
                <a:ea typeface="Calibri" panose="020F0502020204030204" pitchFamily="34" charset="0"/>
              </a:rPr>
              <a:t>PIH Notice 2020-24 provides detailed reporting instructions for the following programs/topics:</a:t>
            </a:r>
          </a:p>
        </p:txBody>
      </p:sp>
      <p:graphicFrame>
        <p:nvGraphicFramePr>
          <p:cNvPr id="5" name="Table 7">
            <a:extLst>
              <a:ext uri="{FF2B5EF4-FFF2-40B4-BE49-F238E27FC236}">
                <a16:creationId xmlns:a16="http://schemas.microsoft.com/office/drawing/2014/main" id="{F43CF5BF-9A95-4EBA-90FE-88311EA91450}"/>
              </a:ext>
            </a:extLst>
          </p:cNvPr>
          <p:cNvGraphicFramePr>
            <a:graphicFrameLocks noGrp="1"/>
          </p:cNvGraphicFramePr>
          <p:nvPr>
            <p:extLst>
              <p:ext uri="{D42A27DB-BD31-4B8C-83A1-F6EECF244321}">
                <p14:modId xmlns:p14="http://schemas.microsoft.com/office/powerpoint/2010/main" val="2533777215"/>
              </p:ext>
            </p:extLst>
          </p:nvPr>
        </p:nvGraphicFramePr>
        <p:xfrm>
          <a:off x="683399" y="2158167"/>
          <a:ext cx="8771117" cy="2590800"/>
        </p:xfrm>
        <a:graphic>
          <a:graphicData uri="http://schemas.openxmlformats.org/drawingml/2006/table">
            <a:tbl>
              <a:tblPr firstRow="1" bandRow="1">
                <a:tableStyleId>{5C22544A-7EE6-4342-B048-85BDC9FD1C3A}</a:tableStyleId>
              </a:tblPr>
              <a:tblGrid>
                <a:gridCol w="1113344">
                  <a:extLst>
                    <a:ext uri="{9D8B030D-6E8A-4147-A177-3AD203B41FA5}">
                      <a16:colId xmlns:a16="http://schemas.microsoft.com/office/drawing/2014/main" val="76972755"/>
                    </a:ext>
                  </a:extLst>
                </a:gridCol>
                <a:gridCol w="7657773">
                  <a:extLst>
                    <a:ext uri="{9D8B030D-6E8A-4147-A177-3AD203B41FA5}">
                      <a16:colId xmlns:a16="http://schemas.microsoft.com/office/drawing/2014/main" val="2012953844"/>
                    </a:ext>
                  </a:extLst>
                </a:gridCol>
              </a:tblGrid>
              <a:tr h="0">
                <a:tc>
                  <a:txBody>
                    <a:bodyPr/>
                    <a:lstStyle/>
                    <a:p>
                      <a:pPr algn="ctr"/>
                      <a:r>
                        <a:rPr lang="en-US" dirty="0"/>
                        <a:t>Section</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dirty="0"/>
                        <a:t>Reporting Instructions for:</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72560674"/>
                  </a:ext>
                </a:extLst>
              </a:tr>
              <a:tr h="370840">
                <a:tc>
                  <a:txBody>
                    <a:bodyPr/>
                    <a:lstStyle/>
                    <a:p>
                      <a:pPr algn="ctr">
                        <a:spcBef>
                          <a:spcPts val="200"/>
                        </a:spcBef>
                        <a:spcAft>
                          <a:spcPts val="200"/>
                        </a:spcAft>
                      </a:pPr>
                      <a:r>
                        <a:rPr lang="en-US" dirty="0"/>
                        <a:t>6.</a:t>
                      </a:r>
                    </a:p>
                  </a:txBody>
                  <a:tcPr>
                    <a:lnL w="12700" cap="flat" cmpd="sng" algn="ctr">
                      <a:solidFill>
                        <a:schemeClr val="tx1"/>
                      </a:solidFill>
                      <a:prstDash val="solid"/>
                      <a:round/>
                      <a:headEnd type="none" w="med" len="med"/>
                      <a:tailEnd type="none" w="med" len="med"/>
                    </a:lnL>
                  </a:tcPr>
                </a:tc>
                <a:tc>
                  <a:txBody>
                    <a:bodyPr/>
                    <a:lstStyle/>
                    <a:p>
                      <a:pPr>
                        <a:spcBef>
                          <a:spcPts val="200"/>
                        </a:spcBef>
                        <a:spcAft>
                          <a:spcPts val="200"/>
                        </a:spcAft>
                      </a:pPr>
                      <a:r>
                        <a:rPr lang="en-US" dirty="0"/>
                        <a:t>CARES Act HCV and Mainstream Funding</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30267166"/>
                  </a:ext>
                </a:extLst>
              </a:tr>
              <a:tr h="370840">
                <a:tc>
                  <a:txBody>
                    <a:bodyPr/>
                    <a:lstStyle/>
                    <a:p>
                      <a:pPr algn="ctr">
                        <a:spcBef>
                          <a:spcPts val="200"/>
                        </a:spcBef>
                        <a:spcAft>
                          <a:spcPts val="200"/>
                        </a:spcAft>
                      </a:pPr>
                      <a:r>
                        <a:rPr lang="en-US" dirty="0"/>
                        <a:t>7. </a:t>
                      </a:r>
                    </a:p>
                  </a:txBody>
                  <a:tcPr>
                    <a:lnL w="12700" cap="flat" cmpd="sng" algn="ctr">
                      <a:solidFill>
                        <a:schemeClr val="tx1"/>
                      </a:solidFill>
                      <a:prstDash val="solid"/>
                      <a:round/>
                      <a:headEnd type="none" w="med" len="med"/>
                      <a:tailEnd type="none" w="med" len="med"/>
                    </a:lnL>
                  </a:tcPr>
                </a:tc>
                <a:tc>
                  <a:txBody>
                    <a:bodyPr/>
                    <a:lstStyle/>
                    <a:p>
                      <a:pPr>
                        <a:spcBef>
                          <a:spcPts val="200"/>
                        </a:spcBef>
                        <a:spcAft>
                          <a:spcPts val="200"/>
                        </a:spcAft>
                      </a:pPr>
                      <a:r>
                        <a:rPr lang="en-US" dirty="0"/>
                        <a:t>CARES Act Operating Funds</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37428388"/>
                  </a:ext>
                </a:extLst>
              </a:tr>
              <a:tr h="370840">
                <a:tc>
                  <a:txBody>
                    <a:bodyPr/>
                    <a:lstStyle/>
                    <a:p>
                      <a:pPr algn="ctr">
                        <a:spcBef>
                          <a:spcPts val="200"/>
                        </a:spcBef>
                        <a:spcAft>
                          <a:spcPts val="200"/>
                        </a:spcAft>
                      </a:pPr>
                      <a:r>
                        <a:rPr lang="en-US" dirty="0"/>
                        <a:t>9. </a:t>
                      </a:r>
                    </a:p>
                  </a:txBody>
                  <a:tcPr>
                    <a:lnL w="12700" cap="flat" cmpd="sng" algn="ctr">
                      <a:solidFill>
                        <a:schemeClr val="tx1"/>
                      </a:solidFill>
                      <a:prstDash val="solid"/>
                      <a:round/>
                      <a:headEnd type="none" w="med" len="med"/>
                      <a:tailEnd type="none" w="med" len="med"/>
                    </a:lnL>
                  </a:tcPr>
                </a:tc>
                <a:tc>
                  <a:txBody>
                    <a:bodyPr/>
                    <a:lstStyle/>
                    <a:p>
                      <a:pPr>
                        <a:spcBef>
                          <a:spcPts val="200"/>
                        </a:spcBef>
                        <a:spcAft>
                          <a:spcPts val="200"/>
                        </a:spcAft>
                      </a:pPr>
                      <a:r>
                        <a:rPr lang="en-US" dirty="0"/>
                        <a:t>COCC Fees in Excess of the Safe Harbor amounts</a:t>
                      </a:r>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316715577"/>
                  </a:ext>
                </a:extLst>
              </a:tr>
              <a:tr h="370840">
                <a:tc>
                  <a:txBody>
                    <a:bodyPr/>
                    <a:lstStyle/>
                    <a:p>
                      <a:pPr algn="ctr">
                        <a:spcBef>
                          <a:spcPts val="200"/>
                        </a:spcBef>
                        <a:spcAft>
                          <a:spcPts val="200"/>
                        </a:spcAft>
                      </a:pPr>
                      <a:r>
                        <a:rPr lang="en-US" dirty="0"/>
                        <a:t>10.</a:t>
                      </a:r>
                    </a:p>
                  </a:txBody>
                  <a:tcPr>
                    <a:lnL w="12700" cap="flat" cmpd="sng" algn="ctr">
                      <a:solidFill>
                        <a:schemeClr val="tx1"/>
                      </a:solidFill>
                      <a:prstDash val="solid"/>
                      <a:round/>
                      <a:headEnd type="none" w="med" len="med"/>
                      <a:tailEnd type="none" w="med" len="med"/>
                    </a:lnL>
                  </a:tcPr>
                </a:tc>
                <a:tc>
                  <a:txBody>
                    <a:bodyPr/>
                    <a:lstStyle/>
                    <a:p>
                      <a:pPr>
                        <a:spcBef>
                          <a:spcPts val="200"/>
                        </a:spcBef>
                        <a:spcAft>
                          <a:spcPts val="200"/>
                        </a:spcAft>
                      </a:pPr>
                      <a:r>
                        <a:rPr lang="en-US" dirty="0"/>
                        <a:t>MTW Demonstration program</a:t>
                      </a:r>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2766701722"/>
                  </a:ext>
                </a:extLst>
              </a:tr>
              <a:tr h="370840">
                <a:tc>
                  <a:txBody>
                    <a:bodyPr/>
                    <a:lstStyle/>
                    <a:p>
                      <a:pPr algn="ctr">
                        <a:spcBef>
                          <a:spcPts val="200"/>
                        </a:spcBef>
                        <a:spcAft>
                          <a:spcPts val="200"/>
                        </a:spcAft>
                      </a:pPr>
                      <a:r>
                        <a:rPr lang="en-US" dirty="0"/>
                        <a:t>11. </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tcPr>
                </a:tc>
                <a:tc>
                  <a:txBody>
                    <a:bodyPr/>
                    <a:lstStyle/>
                    <a:p>
                      <a:pPr>
                        <a:spcBef>
                          <a:spcPts val="200"/>
                        </a:spcBef>
                        <a:spcAft>
                          <a:spcPts val="200"/>
                        </a:spcAft>
                      </a:pPr>
                      <a:r>
                        <a:rPr lang="en-US" dirty="0"/>
                        <a:t>Moderate Rehabilitation program</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878237316"/>
                  </a:ext>
                </a:extLst>
              </a:tr>
              <a:tr h="370840">
                <a:tc>
                  <a:txBody>
                    <a:bodyPr/>
                    <a:lstStyle/>
                    <a:p>
                      <a:pPr algn="ctr">
                        <a:spcBef>
                          <a:spcPts val="200"/>
                        </a:spcBef>
                        <a:spcAft>
                          <a:spcPts val="200"/>
                        </a:spcAft>
                      </a:pPr>
                      <a:r>
                        <a:rPr lang="en-US" dirty="0"/>
                        <a:t>12.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spcBef>
                          <a:spcPts val="200"/>
                        </a:spcBef>
                        <a:spcAft>
                          <a:spcPts val="200"/>
                        </a:spcAft>
                      </a:pPr>
                      <a:r>
                        <a:rPr lang="en-US" dirty="0"/>
                        <a:t>Schedule of Expenditures of Federal Awards (SEFA)</a:t>
                      </a:r>
                    </a:p>
                  </a:txBody>
                  <a:tcP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311523"/>
                  </a:ext>
                </a:extLst>
              </a:tr>
            </a:tbl>
          </a:graphicData>
        </a:graphic>
      </p:graphicFrame>
    </p:spTree>
    <p:extLst>
      <p:ext uri="{BB962C8B-B14F-4D97-AF65-F5344CB8AC3E}">
        <p14:creationId xmlns:p14="http://schemas.microsoft.com/office/powerpoint/2010/main" val="1251282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178" y="1644159"/>
            <a:ext cx="11625922" cy="5077316"/>
          </a:xfrm>
        </p:spPr>
        <p:txBody>
          <a:bodyPr vert="horz" lIns="91440" tIns="45720" rIns="91440" bIns="45720" rtlCol="0" anchor="t">
            <a:normAutofit lnSpcReduction="10000"/>
          </a:bodyPr>
          <a:lstStyle/>
          <a:p>
            <a:pPr>
              <a:lnSpc>
                <a:spcPct val="80000"/>
              </a:lnSpc>
            </a:pPr>
            <a:r>
              <a:rPr lang="en-US" sz="3900" dirty="0">
                <a:cs typeface="Segoe UI"/>
              </a:rPr>
              <a:t>Summary of the Order:</a:t>
            </a:r>
          </a:p>
          <a:p>
            <a:pPr lvl="1">
              <a:lnSpc>
                <a:spcPct val="80000"/>
              </a:lnSpc>
            </a:pPr>
            <a:r>
              <a:rPr lang="en-US" sz="2800" dirty="0">
                <a:effectLst/>
                <a:ea typeface="Arial Unicode MS" panose="020B0604020202020204" pitchFamily="34" charset="-128"/>
              </a:rPr>
              <a:t>Temporary eviction moratorium to prevent the further spread of COVID-19.</a:t>
            </a:r>
          </a:p>
          <a:p>
            <a:pPr lvl="2">
              <a:lnSpc>
                <a:spcPct val="80000"/>
              </a:lnSpc>
            </a:pPr>
            <a:r>
              <a:rPr lang="en-US" sz="2400" dirty="0">
                <a:ea typeface="Arial Unicode MS" panose="020B0604020202020204" pitchFamily="34" charset="-128"/>
              </a:rPr>
              <a:t>Effective 9/4/20 - 12/31/20. </a:t>
            </a:r>
          </a:p>
          <a:p>
            <a:pPr lvl="2">
              <a:lnSpc>
                <a:spcPct val="80000"/>
              </a:lnSpc>
            </a:pPr>
            <a:r>
              <a:rPr lang="en-US" sz="2400" dirty="0">
                <a:ea typeface="Arial Unicode MS"/>
              </a:rPr>
              <a:t>Applies to all tenants in the country subject to eviction for nonpayment of rent.</a:t>
            </a:r>
            <a:endParaRPr lang="en-US" sz="2400" dirty="0">
              <a:ea typeface="Arial Unicode MS"/>
              <a:cs typeface="Calibri"/>
            </a:endParaRPr>
          </a:p>
          <a:p>
            <a:pPr lvl="1">
              <a:lnSpc>
                <a:spcPct val="80000"/>
              </a:lnSpc>
            </a:pPr>
            <a:r>
              <a:rPr lang="en-US" sz="2800" dirty="0">
                <a:effectLst/>
                <a:ea typeface="Arial Unicode MS" panose="020B0604020202020204" pitchFamily="34" charset="-128"/>
              </a:rPr>
              <a:t>Does not relieve the obligation to pay rent and the </a:t>
            </a:r>
            <a:r>
              <a:rPr lang="en-US" sz="2800" dirty="0">
                <a:ea typeface="Arial Unicode MS" panose="020B0604020202020204" pitchFamily="34" charset="-128"/>
              </a:rPr>
              <a:t>family must comply with terms under the </a:t>
            </a:r>
            <a:r>
              <a:rPr lang="en-US" sz="2800" dirty="0">
                <a:effectLst/>
                <a:ea typeface="Arial Unicode MS" panose="020B0604020202020204" pitchFamily="34" charset="-128"/>
              </a:rPr>
              <a:t>lease. </a:t>
            </a:r>
          </a:p>
          <a:p>
            <a:pPr lvl="1">
              <a:lnSpc>
                <a:spcPct val="80000"/>
              </a:lnSpc>
            </a:pPr>
            <a:r>
              <a:rPr lang="en-US" sz="2800" dirty="0">
                <a:ea typeface="Arial Unicode MS" panose="020B0604020202020204" pitchFamily="34" charset="-128"/>
              </a:rPr>
              <a:t>Nothing in the Order precludes the charging or collecting of fees, penalties, or interest as a result of the failure to pay rent on a timely basis.</a:t>
            </a:r>
          </a:p>
          <a:p>
            <a:pPr lvl="1">
              <a:lnSpc>
                <a:spcPct val="80000"/>
              </a:lnSpc>
            </a:pPr>
            <a:r>
              <a:rPr lang="en-US" sz="2800" dirty="0">
                <a:ea typeface="Arial Unicode MS" panose="020B0604020202020204" pitchFamily="34" charset="-128"/>
              </a:rPr>
              <a:t>Evictions unrelated to nonpayment of rent can still take place, e.g., criminal activity.</a:t>
            </a:r>
          </a:p>
          <a:p>
            <a:pPr lvl="1">
              <a:lnSpc>
                <a:spcPct val="80000"/>
              </a:lnSpc>
            </a:pPr>
            <a:r>
              <a:rPr lang="en-US" sz="2800" dirty="0">
                <a:effectLst/>
                <a:ea typeface="Arial Unicode MS" panose="020B0604020202020204" pitchFamily="34" charset="-128"/>
              </a:rPr>
              <a:t>Any state, local, territorial, or tribal area with a moratorium on residential evictions that provides the same or greater level of public-health protection can supersede the order.</a:t>
            </a:r>
            <a:endParaRPr lang="en-US" sz="2800" dirty="0">
              <a:ea typeface="Arial Unicode MS" panose="020B0604020202020204" pitchFamily="34" charset="-128"/>
            </a:endParaRPr>
          </a:p>
          <a:p>
            <a:pPr lvl="1">
              <a:lnSpc>
                <a:spcPct val="80000"/>
              </a:lnSpc>
            </a:pPr>
            <a:endParaRPr lang="en-US" sz="2800" dirty="0">
              <a:latin typeface="Times New Roman" panose="02020603050405020304" pitchFamily="18" charset="0"/>
              <a:ea typeface="Arial Unicode MS" panose="020B0604020202020204" pitchFamily="34" charset="-128"/>
            </a:endParaRPr>
          </a:p>
          <a:p>
            <a:pPr lvl="1">
              <a:lnSpc>
                <a:spcPct val="80000"/>
              </a:lnSpc>
            </a:pPr>
            <a:endParaRPr lang="en-US" sz="3200" dirty="0">
              <a:effectLst/>
              <a:latin typeface="Times New Roman" panose="02020603050405020304" pitchFamily="18" charset="0"/>
              <a:ea typeface="Arial Unicode MS" panose="020B0604020202020204" pitchFamily="34" charset="-128"/>
            </a:endParaRPr>
          </a:p>
          <a:p>
            <a:pPr>
              <a:lnSpc>
                <a:spcPct val="80000"/>
              </a:lnSpc>
            </a:pPr>
            <a:endParaRPr lang="en-US" sz="3200" dirty="0">
              <a:latin typeface="Segoe UI"/>
              <a:cs typeface="Segoe UI"/>
            </a:endParaRPr>
          </a:p>
          <a:p>
            <a:pPr>
              <a:lnSpc>
                <a:spcPct val="80000"/>
              </a:lnSpc>
            </a:pPr>
            <a:endParaRPr lang="en-US" sz="3200"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p:txBody>
      </p:sp>
      <p:sp>
        <p:nvSpPr>
          <p:cNvPr id="4" name="Slide Number Placeholder 3">
            <a:extLst>
              <a:ext uri="{FF2B5EF4-FFF2-40B4-BE49-F238E27FC236}">
                <a16:creationId xmlns:a16="http://schemas.microsoft.com/office/drawing/2014/main" id="{2FE1BF1D-093F-4CF9-A085-A03777A735AD}"/>
              </a:ext>
            </a:extLst>
          </p:cNvPr>
          <p:cNvSpPr>
            <a:spLocks noGrp="1"/>
          </p:cNvSpPr>
          <p:nvPr>
            <p:ph type="sldNum" sz="quarter" idx="12"/>
          </p:nvPr>
        </p:nvSpPr>
        <p:spPr>
          <a:xfrm>
            <a:off x="9232900" y="6356350"/>
            <a:ext cx="2743200" cy="365125"/>
          </a:xfrm>
        </p:spPr>
        <p:txBody>
          <a:bodyPr/>
          <a:lstStyle/>
          <a:p>
            <a:fld id="{5AC6E65E-92B5-4B18-BE66-17D27D1D6D0B}" type="slidenum">
              <a:rPr lang="en-US" smtClean="0"/>
              <a:t>2</a:t>
            </a:fld>
            <a:endParaRPr lang="en-US"/>
          </a:p>
        </p:txBody>
      </p:sp>
      <p:sp>
        <p:nvSpPr>
          <p:cNvPr id="7" name="Title 1">
            <a:extLst>
              <a:ext uri="{FF2B5EF4-FFF2-40B4-BE49-F238E27FC236}">
                <a16:creationId xmlns:a16="http://schemas.microsoft.com/office/drawing/2014/main" id="{630730C2-BA7B-4B77-BC3A-65DB89C08CBD}"/>
              </a:ext>
            </a:extLst>
          </p:cNvPr>
          <p:cNvSpPr>
            <a:spLocks noGrp="1"/>
          </p:cNvSpPr>
          <p:nvPr>
            <p:ph type="title"/>
          </p:nvPr>
        </p:nvSpPr>
        <p:spPr>
          <a:xfrm>
            <a:off x="3360506" y="91709"/>
            <a:ext cx="8831494" cy="1403707"/>
          </a:xfrm>
        </p:spPr>
        <p:txBody>
          <a:bodyPr>
            <a:normAutofit/>
          </a:bodyPr>
          <a:lstStyle/>
          <a:p>
            <a:pPr algn="r"/>
            <a:r>
              <a:rPr lang="en-US" sz="4000" b="1"/>
              <a:t>CDC’s order temporarily halts evictions</a:t>
            </a:r>
          </a:p>
        </p:txBody>
      </p:sp>
      <p:pic>
        <p:nvPicPr>
          <p:cNvPr id="5" name="Picture 4">
            <a:extLst>
              <a:ext uri="{FF2B5EF4-FFF2-40B4-BE49-F238E27FC236}">
                <a16:creationId xmlns:a16="http://schemas.microsoft.com/office/drawing/2014/main" id="{07785DEB-B53B-49CB-B718-7B4CD5F9C2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957035" cy="1148316"/>
          </a:xfrm>
          <a:prstGeom prst="rect">
            <a:avLst/>
          </a:prstGeom>
        </p:spPr>
      </p:pic>
    </p:spTree>
    <p:extLst>
      <p:ext uri="{BB962C8B-B14F-4D97-AF65-F5344CB8AC3E}">
        <p14:creationId xmlns:p14="http://schemas.microsoft.com/office/powerpoint/2010/main" val="3593299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2556492" y="2766218"/>
            <a:ext cx="7079015" cy="1325563"/>
          </a:xfrm>
        </p:spPr>
        <p:txBody>
          <a:bodyPr>
            <a:normAutofit/>
          </a:bodyPr>
          <a:lstStyle/>
          <a:p>
            <a:pPr algn="r"/>
            <a:r>
              <a:rPr lang="en-US" sz="4000" b="1" dirty="0"/>
              <a:t>Quarterly Reporting Requirements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09652" y="6492875"/>
            <a:ext cx="2743200" cy="365125"/>
          </a:xfrm>
        </p:spPr>
        <p:txBody>
          <a:bodyPr/>
          <a:lstStyle/>
          <a:p>
            <a:fld id="{5AC6E65E-92B5-4B18-BE66-17D27D1D6D0B}" type="slidenum">
              <a:rPr lang="en-US" smtClean="0"/>
              <a:t>20</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Tree>
    <p:extLst>
      <p:ext uri="{BB962C8B-B14F-4D97-AF65-F5344CB8AC3E}">
        <p14:creationId xmlns:p14="http://schemas.microsoft.com/office/powerpoint/2010/main" val="5332054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424938" y="18255"/>
            <a:ext cx="7767062" cy="1325563"/>
          </a:xfrm>
        </p:spPr>
        <p:txBody>
          <a:bodyPr>
            <a:normAutofit/>
          </a:bodyPr>
          <a:lstStyle/>
          <a:p>
            <a:pPr algn="r"/>
            <a:r>
              <a:rPr lang="en-US" sz="4000" b="1" dirty="0"/>
              <a:t>Quarterly Reporting Requirements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29531" y="6492875"/>
            <a:ext cx="2743200" cy="365125"/>
          </a:xfrm>
        </p:spPr>
        <p:txBody>
          <a:bodyPr/>
          <a:lstStyle/>
          <a:p>
            <a:fld id="{5AC6E65E-92B5-4B18-BE66-17D27D1D6D0B}" type="slidenum">
              <a:rPr lang="en-US" smtClean="0"/>
              <a:t>21</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582560" y="1436375"/>
            <a:ext cx="11078497" cy="4351338"/>
          </a:xfrm>
        </p:spPr>
        <p:txBody>
          <a:bodyPr vert="horz" lIns="91440" tIns="45720" rIns="91440" bIns="45720" rtlCol="0" anchor="t">
            <a:normAutofit/>
          </a:bodyPr>
          <a:lstStyle/>
          <a:p>
            <a:pPr>
              <a:spcAft>
                <a:spcPts val="600"/>
              </a:spcAft>
            </a:pPr>
            <a:r>
              <a:rPr lang="en-US" sz="2200" dirty="0">
                <a:ea typeface="Segoe UI Symbol"/>
              </a:rPr>
              <a:t>The CARES Act requires that recipients and sub-recipients of CARES Act funds satisfy quarterly reporting requirements.</a:t>
            </a:r>
          </a:p>
          <a:p>
            <a:pPr>
              <a:spcAft>
                <a:spcPts val="600"/>
              </a:spcAft>
            </a:pPr>
            <a:r>
              <a:rPr lang="en-US" sz="2200" dirty="0">
                <a:ea typeface="Segoe UI Symbol"/>
              </a:rPr>
              <a:t>HUD will provide PHAs with a reporting portal for quarterly reporting. </a:t>
            </a:r>
          </a:p>
          <a:p>
            <a:pPr>
              <a:spcAft>
                <a:spcPts val="600"/>
              </a:spcAft>
            </a:pPr>
            <a:r>
              <a:rPr lang="en-US" sz="2200" dirty="0">
                <a:ea typeface="Segoe UI Symbol"/>
              </a:rPr>
              <a:t>This reporting portal is under development and is not yet available to PHAs. </a:t>
            </a:r>
          </a:p>
          <a:p>
            <a:pPr>
              <a:spcAft>
                <a:spcPts val="600"/>
              </a:spcAft>
            </a:pPr>
            <a:r>
              <a:rPr lang="en-US" sz="2200" dirty="0">
                <a:ea typeface="Segoe UI Symbol"/>
              </a:rPr>
              <a:t>Until the reporting portal becomes available to PHAs, PHA quarterly reporting requirements are suspended.</a:t>
            </a:r>
          </a:p>
          <a:p>
            <a:pPr>
              <a:spcAft>
                <a:spcPts val="600"/>
              </a:spcAft>
            </a:pPr>
            <a:r>
              <a:rPr lang="en-US" sz="2200" dirty="0">
                <a:ea typeface="Segoe UI Symbol"/>
              </a:rPr>
              <a:t>It is expected that the first quarterly reporting by PHAs will be October 10th, 2020.  However, this reporting target date may be delayed as the reporting portal is still being implemented.</a:t>
            </a:r>
          </a:p>
          <a:p>
            <a:endParaRPr lang="en-US" sz="2400" dirty="0">
              <a:latin typeface="Segoe UI Symbol"/>
              <a:ea typeface="Segoe UI Symbol"/>
            </a:endParaRPr>
          </a:p>
        </p:txBody>
      </p:sp>
    </p:spTree>
    <p:extLst>
      <p:ext uri="{BB962C8B-B14F-4D97-AF65-F5344CB8AC3E}">
        <p14:creationId xmlns:p14="http://schemas.microsoft.com/office/powerpoint/2010/main" val="990491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424938" y="18538"/>
            <a:ext cx="7767062" cy="1325563"/>
          </a:xfrm>
        </p:spPr>
        <p:txBody>
          <a:bodyPr>
            <a:normAutofit/>
          </a:bodyPr>
          <a:lstStyle/>
          <a:p>
            <a:pPr algn="r"/>
            <a:r>
              <a:rPr lang="en-US" sz="4000" b="1" dirty="0"/>
              <a:t>Quarterly Reporting Requirements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19591" y="6492875"/>
            <a:ext cx="2743200" cy="365125"/>
          </a:xfrm>
        </p:spPr>
        <p:txBody>
          <a:bodyPr/>
          <a:lstStyle/>
          <a:p>
            <a:fld id="{5AC6E65E-92B5-4B18-BE66-17D27D1D6D0B}" type="slidenum">
              <a:rPr lang="en-US" smtClean="0"/>
              <a:t>22</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543232" y="1436233"/>
            <a:ext cx="10901516" cy="4679432"/>
          </a:xfrm>
        </p:spPr>
        <p:txBody>
          <a:bodyPr vert="horz" lIns="91440" tIns="45720" rIns="91440" bIns="45720" rtlCol="0" anchor="t">
            <a:normAutofit fontScale="92500" lnSpcReduction="20000"/>
          </a:bodyPr>
          <a:lstStyle/>
          <a:p>
            <a:pPr marL="285750" indent="-285750"/>
            <a:r>
              <a:rPr lang="en-US" sz="2200" dirty="0">
                <a:solidFill>
                  <a:srgbClr val="222222"/>
                </a:solidFill>
                <a:ea typeface="Times New Roman" panose="02020603050405020304" pitchFamily="18" charset="0"/>
              </a:rPr>
              <a:t>The CARES Act requires reporting on “Large Covered Funds” (CARES Act awards over $150,000) with the following information required to be reported:  </a:t>
            </a:r>
            <a:endParaRPr lang="en-US" sz="2200" dirty="0">
              <a:ea typeface="Times New Roman" panose="02020603050405020304" pitchFamily="18" charset="0"/>
            </a:endParaRPr>
          </a:p>
          <a:p>
            <a:pPr marL="800100" lvl="1" indent="-342900">
              <a:buFont typeface="Wingdings" panose="05000000000000000000" pitchFamily="2" charset="2"/>
              <a:buChar char="§"/>
            </a:pPr>
            <a:r>
              <a:rPr lang="en-US" sz="2000" dirty="0">
                <a:solidFill>
                  <a:srgbClr val="222222"/>
                </a:solidFill>
                <a:ea typeface="Times New Roman" panose="02020603050405020304" pitchFamily="18" charset="0"/>
              </a:rPr>
              <a:t>Amount received, </a:t>
            </a:r>
            <a:endParaRPr lang="en-US" sz="2000" dirty="0">
              <a:ea typeface="Times New Roman" panose="02020603050405020304" pitchFamily="18" charset="0"/>
            </a:endParaRPr>
          </a:p>
          <a:p>
            <a:pPr marL="800100" lvl="1" indent="-342900">
              <a:buFont typeface="Wingdings" panose="05000000000000000000" pitchFamily="2" charset="2"/>
              <a:buChar char="§"/>
            </a:pPr>
            <a:r>
              <a:rPr lang="en-US" sz="2000" dirty="0">
                <a:solidFill>
                  <a:srgbClr val="222222"/>
                </a:solidFill>
                <a:ea typeface="Times New Roman" panose="02020603050405020304" pitchFamily="18" charset="0"/>
              </a:rPr>
              <a:t>Amount expended or obligated, </a:t>
            </a:r>
            <a:endParaRPr lang="en-US" sz="2000" dirty="0">
              <a:ea typeface="Times New Roman" panose="02020603050405020304" pitchFamily="18" charset="0"/>
            </a:endParaRPr>
          </a:p>
          <a:p>
            <a:pPr marL="800100" lvl="1" indent="-342900">
              <a:buFont typeface="Wingdings" panose="05000000000000000000" pitchFamily="2" charset="2"/>
              <a:buChar char="§"/>
            </a:pPr>
            <a:r>
              <a:rPr lang="en-US" sz="2000" dirty="0">
                <a:solidFill>
                  <a:srgbClr val="222222"/>
                </a:solidFill>
                <a:ea typeface="Times New Roman" panose="02020603050405020304" pitchFamily="18" charset="0"/>
              </a:rPr>
              <a:t>Name of project or activity, </a:t>
            </a:r>
            <a:endParaRPr lang="en-US" sz="2000" dirty="0">
              <a:ea typeface="Times New Roman" panose="02020603050405020304" pitchFamily="18" charset="0"/>
            </a:endParaRPr>
          </a:p>
          <a:p>
            <a:pPr marL="800100" lvl="1" indent="-342900">
              <a:buFont typeface="Wingdings" panose="05000000000000000000" pitchFamily="2" charset="2"/>
              <a:buChar char="§"/>
            </a:pPr>
            <a:r>
              <a:rPr lang="en-US" sz="2000" dirty="0">
                <a:solidFill>
                  <a:srgbClr val="222222"/>
                </a:solidFill>
                <a:ea typeface="Times New Roman" panose="02020603050405020304" pitchFamily="18" charset="0"/>
              </a:rPr>
              <a:t>Description of project or activity, and</a:t>
            </a:r>
            <a:endParaRPr lang="en-US" sz="2000" dirty="0">
              <a:ea typeface="Times New Roman" panose="02020603050405020304" pitchFamily="18" charset="0"/>
            </a:endParaRPr>
          </a:p>
          <a:p>
            <a:pPr marL="800100" lvl="1" indent="-342900">
              <a:buFont typeface="Wingdings" panose="05000000000000000000" pitchFamily="2" charset="2"/>
              <a:buChar char="§"/>
            </a:pPr>
            <a:r>
              <a:rPr lang="en-US" sz="2000" dirty="0">
                <a:solidFill>
                  <a:srgbClr val="222222"/>
                </a:solidFill>
                <a:ea typeface="Times New Roman" panose="02020603050405020304" pitchFamily="18" charset="0"/>
              </a:rPr>
              <a:t>Number of jobs created</a:t>
            </a:r>
          </a:p>
          <a:p>
            <a:endParaRPr lang="en-US" sz="2400" dirty="0">
              <a:solidFill>
                <a:srgbClr val="222222"/>
              </a:solidFill>
              <a:ea typeface="Times New Roman" panose="02020603050405020304" pitchFamily="18" charset="0"/>
            </a:endParaRPr>
          </a:p>
          <a:p>
            <a:r>
              <a:rPr lang="en-US" sz="2200" dirty="0">
                <a:solidFill>
                  <a:srgbClr val="222222"/>
                </a:solidFill>
                <a:ea typeface="Times New Roman" panose="02020603050405020304" pitchFamily="18" charset="0"/>
              </a:rPr>
              <a:t>The $150,000 threshold for reporting is based on all CARES Act fund awarded to the PHA, regardless of source </a:t>
            </a:r>
          </a:p>
          <a:p>
            <a:endParaRPr lang="en-US" sz="2200" dirty="0">
              <a:solidFill>
                <a:srgbClr val="222222"/>
              </a:solidFill>
              <a:ea typeface="Times New Roman" panose="02020603050405020304" pitchFamily="18" charset="0"/>
            </a:endParaRPr>
          </a:p>
          <a:p>
            <a:r>
              <a:rPr lang="en-US" sz="2000" dirty="0">
                <a:ea typeface="Times New Roman" panose="02020603050405020304" pitchFamily="18" charset="0"/>
              </a:rPr>
              <a:t>Once  PHA is over the $150,000 reporting threshold , the PHA must report on all CARES Act funds, regardless of award amount</a:t>
            </a:r>
          </a:p>
          <a:p>
            <a:endParaRPr lang="en-US" sz="2000" dirty="0">
              <a:ea typeface="Times New Roman" panose="02020603050405020304" pitchFamily="18" charset="0"/>
            </a:endParaRPr>
          </a:p>
          <a:p>
            <a:pPr marL="285750" indent="-285750"/>
            <a:r>
              <a:rPr lang="en-US" sz="2000" dirty="0">
                <a:solidFill>
                  <a:srgbClr val="222222"/>
                </a:solidFill>
                <a:ea typeface="Times New Roman" panose="02020603050405020304" pitchFamily="18" charset="0"/>
              </a:rPr>
              <a:t>The reporting must be at the grant level </a:t>
            </a:r>
            <a:r>
              <a:rPr lang="en-US" sz="2000" u="sng" dirty="0">
                <a:solidFill>
                  <a:srgbClr val="222222"/>
                </a:solidFill>
                <a:ea typeface="Times New Roman" panose="02020603050405020304" pitchFamily="18" charset="0"/>
              </a:rPr>
              <a:t>and</a:t>
            </a:r>
            <a:r>
              <a:rPr lang="en-US" sz="2000" dirty="0">
                <a:solidFill>
                  <a:srgbClr val="222222"/>
                </a:solidFill>
                <a:ea typeface="Times New Roman" panose="02020603050405020304" pitchFamily="18" charset="0"/>
              </a:rPr>
              <a:t> at least one level below the grant award.  Reporting is due 10 days after the quarter end (e.g., July 10</a:t>
            </a:r>
            <a:r>
              <a:rPr lang="en-US" sz="2000" baseline="30000" dirty="0">
                <a:solidFill>
                  <a:srgbClr val="222222"/>
                </a:solidFill>
                <a:ea typeface="Times New Roman" panose="02020603050405020304" pitchFamily="18" charset="0"/>
              </a:rPr>
              <a:t>th</a:t>
            </a:r>
            <a:r>
              <a:rPr lang="en-US" sz="2000" dirty="0">
                <a:solidFill>
                  <a:srgbClr val="222222"/>
                </a:solidFill>
                <a:ea typeface="Times New Roman" panose="02020603050405020304" pitchFamily="18" charset="0"/>
              </a:rPr>
              <a:t>,  October 10</a:t>
            </a:r>
            <a:r>
              <a:rPr lang="en-US" sz="2000" baseline="30000" dirty="0">
                <a:solidFill>
                  <a:srgbClr val="222222"/>
                </a:solidFill>
                <a:ea typeface="Times New Roman" panose="02020603050405020304" pitchFamily="18" charset="0"/>
              </a:rPr>
              <a:t>th</a:t>
            </a:r>
            <a:r>
              <a:rPr lang="en-US" sz="2000" dirty="0">
                <a:solidFill>
                  <a:srgbClr val="222222"/>
                </a:solidFill>
                <a:ea typeface="Times New Roman" panose="02020603050405020304" pitchFamily="18" charset="0"/>
              </a:rPr>
              <a:t>).</a:t>
            </a:r>
            <a:endParaRPr lang="en-US" sz="2000" dirty="0">
              <a:latin typeface="Segoe UI Symbol"/>
              <a:ea typeface="Segoe UI Symbol"/>
            </a:endParaRPr>
          </a:p>
        </p:txBody>
      </p:sp>
    </p:spTree>
    <p:extLst>
      <p:ext uri="{BB962C8B-B14F-4D97-AF65-F5344CB8AC3E}">
        <p14:creationId xmlns:p14="http://schemas.microsoft.com/office/powerpoint/2010/main" val="3052355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424938" y="0"/>
            <a:ext cx="7767062" cy="1325563"/>
          </a:xfrm>
        </p:spPr>
        <p:txBody>
          <a:bodyPr>
            <a:normAutofit/>
          </a:bodyPr>
          <a:lstStyle/>
          <a:p>
            <a:pPr algn="r"/>
            <a:r>
              <a:rPr lang="en-US" sz="4000" b="1" dirty="0"/>
              <a:t>Quarterly Reporting Requirements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26880" y="6492875"/>
            <a:ext cx="2743200" cy="365125"/>
          </a:xfrm>
        </p:spPr>
        <p:txBody>
          <a:bodyPr/>
          <a:lstStyle/>
          <a:p>
            <a:fld id="{5AC6E65E-92B5-4B18-BE66-17D27D1D6D0B}" type="slidenum">
              <a:rPr lang="en-US" smtClean="0"/>
              <a:t>23</a:t>
            </a:fld>
            <a:endParaRPr lang="en-US" dirty="0"/>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621889" y="1405620"/>
            <a:ext cx="10940845" cy="4788430"/>
          </a:xfrm>
        </p:spPr>
        <p:txBody>
          <a:bodyPr vert="horz" lIns="91440" tIns="45720" rIns="91440" bIns="45720" rtlCol="0" anchor="t">
            <a:normAutofit fontScale="85000" lnSpcReduction="20000"/>
          </a:bodyPr>
          <a:lstStyle/>
          <a:p>
            <a:pPr marL="285750" lvl="0" indent="-285750">
              <a:lnSpc>
                <a:spcPct val="110000"/>
              </a:lnSpc>
              <a:spcAft>
                <a:spcPts val="600"/>
              </a:spcAft>
            </a:pPr>
            <a:r>
              <a:rPr lang="en-US" sz="2400" dirty="0"/>
              <a:t>When reporting, PHAs must report using the accrual basis of accounting.</a:t>
            </a:r>
          </a:p>
          <a:p>
            <a:pPr marL="285750" lvl="0" indent="-285750">
              <a:lnSpc>
                <a:spcPct val="110000"/>
              </a:lnSpc>
              <a:spcAft>
                <a:spcPts val="600"/>
              </a:spcAft>
            </a:pPr>
            <a:r>
              <a:rPr lang="en-US" sz="2400" dirty="0"/>
              <a:t>Reporting will be completed at the activity level for each CARES Act award.</a:t>
            </a:r>
          </a:p>
          <a:p>
            <a:pPr>
              <a:lnSpc>
                <a:spcPct val="110000"/>
              </a:lnSpc>
              <a:spcAft>
                <a:spcPts val="600"/>
              </a:spcAft>
            </a:pPr>
            <a:r>
              <a:rPr lang="en-US" sz="2400" dirty="0"/>
              <a:t> For PHAs, HUD will establish six award types</a:t>
            </a:r>
          </a:p>
          <a:p>
            <a:pPr marL="914400" lvl="1" indent="-457200">
              <a:lnSpc>
                <a:spcPct val="110000"/>
              </a:lnSpc>
              <a:spcBef>
                <a:spcPts val="0"/>
              </a:spcBef>
              <a:spcAft>
                <a:spcPts val="300"/>
              </a:spcAft>
              <a:buFont typeface="+mj-lt"/>
              <a:buAutoNum type="arabicPeriod"/>
            </a:pPr>
            <a:r>
              <a:rPr lang="en-US" dirty="0"/>
              <a:t>CARES Act Operating Fund</a:t>
            </a:r>
          </a:p>
          <a:p>
            <a:pPr marL="914400" lvl="1" indent="-457200">
              <a:lnSpc>
                <a:spcPct val="110000"/>
              </a:lnSpc>
              <a:spcBef>
                <a:spcPts val="0"/>
              </a:spcBef>
              <a:spcAft>
                <a:spcPts val="300"/>
              </a:spcAft>
              <a:buFont typeface="+mj-lt"/>
              <a:buAutoNum type="arabicPeriod"/>
            </a:pPr>
            <a:r>
              <a:rPr lang="en-US" dirty="0"/>
              <a:t>CARES Act HCV Administrative Fee</a:t>
            </a:r>
          </a:p>
          <a:p>
            <a:pPr marL="914400" lvl="1" indent="-457200">
              <a:lnSpc>
                <a:spcPct val="110000"/>
              </a:lnSpc>
              <a:spcBef>
                <a:spcPts val="0"/>
              </a:spcBef>
              <a:spcAft>
                <a:spcPts val="300"/>
              </a:spcAft>
              <a:buFont typeface="+mj-lt"/>
              <a:buAutoNum type="arabicPeriod"/>
            </a:pPr>
            <a:r>
              <a:rPr lang="en-US" dirty="0"/>
              <a:t>CARES Act HCV HAP</a:t>
            </a:r>
          </a:p>
          <a:p>
            <a:pPr marL="914400" lvl="1" indent="-457200">
              <a:lnSpc>
                <a:spcPct val="110000"/>
              </a:lnSpc>
              <a:spcBef>
                <a:spcPts val="0"/>
              </a:spcBef>
              <a:spcAft>
                <a:spcPts val="300"/>
              </a:spcAft>
              <a:buFont typeface="+mj-lt"/>
              <a:buAutoNum type="arabicPeriod"/>
            </a:pPr>
            <a:r>
              <a:rPr lang="en-US" dirty="0"/>
              <a:t>CARES Act Mainstream Administrative Fee</a:t>
            </a:r>
          </a:p>
          <a:p>
            <a:pPr marL="914400" lvl="1" indent="-457200">
              <a:lnSpc>
                <a:spcPct val="110000"/>
              </a:lnSpc>
              <a:spcBef>
                <a:spcPts val="0"/>
              </a:spcBef>
              <a:spcAft>
                <a:spcPts val="300"/>
              </a:spcAft>
              <a:buFont typeface="+mj-lt"/>
              <a:buAutoNum type="arabicPeriod"/>
            </a:pPr>
            <a:r>
              <a:rPr lang="en-US" dirty="0"/>
              <a:t>CARES Act Mainstream HAP</a:t>
            </a:r>
          </a:p>
          <a:p>
            <a:pPr marL="914400" lvl="1" indent="-457200">
              <a:lnSpc>
                <a:spcPct val="110000"/>
              </a:lnSpc>
              <a:spcBef>
                <a:spcPts val="0"/>
              </a:spcBef>
              <a:spcAft>
                <a:spcPts val="300"/>
              </a:spcAft>
              <a:buFont typeface="+mj-lt"/>
              <a:buAutoNum type="arabicPeriod"/>
            </a:pPr>
            <a:r>
              <a:rPr lang="en-US" dirty="0"/>
              <a:t>CARES Act Moderate Rehabilitation HAP</a:t>
            </a:r>
          </a:p>
          <a:p>
            <a:pPr marL="0" indent="0">
              <a:lnSpc>
                <a:spcPct val="110000"/>
              </a:lnSpc>
              <a:spcBef>
                <a:spcPts val="0"/>
              </a:spcBef>
              <a:spcAft>
                <a:spcPts val="600"/>
              </a:spcAft>
              <a:buNone/>
            </a:pPr>
            <a:r>
              <a:rPr lang="en-US" sz="2400" dirty="0"/>
              <a:t> </a:t>
            </a:r>
          </a:p>
          <a:p>
            <a:pPr marL="285750" indent="-285750">
              <a:lnSpc>
                <a:spcPct val="110000"/>
              </a:lnSpc>
              <a:spcAft>
                <a:spcPts val="600"/>
              </a:spcAft>
            </a:pPr>
            <a:r>
              <a:rPr lang="en-US" sz="2400" dirty="0"/>
              <a:t>Note: PIH may make two or more awards to a PHA from the same CARES Act funding, such as HCV administrative fees.  For quarterly reporting, the PHA will be instructed to report both awards together.</a:t>
            </a:r>
          </a:p>
          <a:p>
            <a:endParaRPr lang="en-US" sz="2400" dirty="0">
              <a:latin typeface="Segoe UI Symbol"/>
              <a:ea typeface="Segoe UI Symbol"/>
            </a:endParaRPr>
          </a:p>
        </p:txBody>
      </p:sp>
    </p:spTree>
    <p:extLst>
      <p:ext uri="{BB962C8B-B14F-4D97-AF65-F5344CB8AC3E}">
        <p14:creationId xmlns:p14="http://schemas.microsoft.com/office/powerpoint/2010/main" val="6962294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424938" y="26280"/>
            <a:ext cx="7767062" cy="1325563"/>
          </a:xfrm>
        </p:spPr>
        <p:txBody>
          <a:bodyPr>
            <a:normAutofit/>
          </a:bodyPr>
          <a:lstStyle/>
          <a:p>
            <a:pPr algn="r"/>
            <a:r>
              <a:rPr lang="en-US" sz="4000" b="1" dirty="0"/>
              <a:t>Quarterly Reporting Requirements</a:t>
            </a:r>
            <a:br>
              <a:rPr lang="en-US" sz="4000" b="1" dirty="0"/>
            </a:br>
            <a:r>
              <a:rPr lang="en-US" sz="4000" b="1" dirty="0"/>
              <a:t>Activity Levels</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306560" y="6466595"/>
            <a:ext cx="2743200" cy="365125"/>
          </a:xfrm>
        </p:spPr>
        <p:txBody>
          <a:bodyPr/>
          <a:lstStyle/>
          <a:p>
            <a:fld id="{5AC6E65E-92B5-4B18-BE66-17D27D1D6D0B}" type="slidenum">
              <a:rPr lang="en-US" smtClean="0"/>
              <a:t>24</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8" name="Rectangle 7">
            <a:extLst>
              <a:ext uri="{FF2B5EF4-FFF2-40B4-BE49-F238E27FC236}">
                <a16:creationId xmlns:a16="http://schemas.microsoft.com/office/drawing/2014/main" id="{4144199C-C2FA-4576-A12F-B2232DC33456}"/>
              </a:ext>
            </a:extLst>
          </p:cNvPr>
          <p:cNvSpPr/>
          <p:nvPr/>
        </p:nvSpPr>
        <p:spPr>
          <a:xfrm>
            <a:off x="570272" y="1287063"/>
            <a:ext cx="9360308" cy="784830"/>
          </a:xfrm>
          <a:prstGeom prst="rect">
            <a:avLst/>
          </a:prstGeom>
        </p:spPr>
        <p:txBody>
          <a:bodyPr wrap="square">
            <a:spAutoFit/>
          </a:bodyPr>
          <a:lstStyle/>
          <a:p>
            <a:pPr marL="342900" lvl="0" indent="-342900">
              <a:spcBef>
                <a:spcPts val="300"/>
              </a:spcBef>
              <a:spcAft>
                <a:spcPts val="300"/>
              </a:spcAft>
              <a:buFont typeface="Arial" panose="020B0604020202020204" pitchFamily="34" charset="0"/>
              <a:buChar char="•"/>
            </a:pPr>
            <a:r>
              <a:rPr lang="en-US" sz="2000" dirty="0"/>
              <a:t>Activity levels will be defined by HUD for each award level.</a:t>
            </a:r>
          </a:p>
          <a:p>
            <a:pPr marL="342900" lvl="0" indent="-342900">
              <a:spcBef>
                <a:spcPts val="300"/>
              </a:spcBef>
              <a:spcAft>
                <a:spcPts val="300"/>
              </a:spcAft>
              <a:buFont typeface="Arial" panose="020B0604020202020204" pitchFamily="34" charset="0"/>
              <a:buChar char="•"/>
            </a:pPr>
            <a:r>
              <a:rPr lang="en-US" sz="2000" dirty="0"/>
              <a:t>The CARES Act quarterly reporting will be at one level below the award.</a:t>
            </a:r>
          </a:p>
        </p:txBody>
      </p:sp>
      <p:pic>
        <p:nvPicPr>
          <p:cNvPr id="5" name="Picture 4">
            <a:extLst>
              <a:ext uri="{FF2B5EF4-FFF2-40B4-BE49-F238E27FC236}">
                <a16:creationId xmlns:a16="http://schemas.microsoft.com/office/drawing/2014/main" id="{BDB0A26D-A842-48FC-8E35-D70472604680}"/>
              </a:ext>
            </a:extLst>
          </p:cNvPr>
          <p:cNvPicPr>
            <a:picLocks noChangeAspect="1"/>
          </p:cNvPicPr>
          <p:nvPr/>
        </p:nvPicPr>
        <p:blipFill>
          <a:blip r:embed="rId4"/>
          <a:stretch>
            <a:fillRect/>
          </a:stretch>
        </p:blipFill>
        <p:spPr>
          <a:xfrm>
            <a:off x="1624634" y="2176234"/>
            <a:ext cx="8581283" cy="4434509"/>
          </a:xfrm>
          <a:prstGeom prst="rect">
            <a:avLst/>
          </a:prstGeom>
        </p:spPr>
      </p:pic>
    </p:spTree>
    <p:extLst>
      <p:ext uri="{BB962C8B-B14F-4D97-AF65-F5344CB8AC3E}">
        <p14:creationId xmlns:p14="http://schemas.microsoft.com/office/powerpoint/2010/main" val="2719991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43C3114-105D-4EA4-A5E6-9400EBC4685F}"/>
              </a:ext>
            </a:extLst>
          </p:cNvPr>
          <p:cNvSpPr txBox="1">
            <a:spLocks/>
          </p:cNvSpPr>
          <p:nvPr/>
        </p:nvSpPr>
        <p:spPr>
          <a:xfrm>
            <a:off x="8686800" y="-13855"/>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600">
                <a:solidFill>
                  <a:schemeClr val="bg1"/>
                </a:solidFill>
              </a:rPr>
              <a:pPr algn="r"/>
              <a:t>25</a:t>
            </a:fld>
            <a:endParaRPr lang="en-US" sz="1600" dirty="0">
              <a:solidFill>
                <a:schemeClr val="bg1"/>
              </a:solidFill>
            </a:endParaRPr>
          </a:p>
        </p:txBody>
      </p:sp>
      <p:sp>
        <p:nvSpPr>
          <p:cNvPr id="8" name="Slide Number Placeholder 5">
            <a:extLst>
              <a:ext uri="{FF2B5EF4-FFF2-40B4-BE49-F238E27FC236}">
                <a16:creationId xmlns:a16="http://schemas.microsoft.com/office/drawing/2014/main" id="{FA17A071-5601-470D-83EB-70A2BE207BD7}"/>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25</a:t>
            </a:fld>
            <a:endParaRPr lang="en-US" sz="1400" dirty="0">
              <a:solidFill>
                <a:schemeClr val="bg1"/>
              </a:solidFill>
            </a:endParaRPr>
          </a:p>
        </p:txBody>
      </p:sp>
      <p:pic>
        <p:nvPicPr>
          <p:cNvPr id="4" name="Picture 3">
            <a:extLst>
              <a:ext uri="{FF2B5EF4-FFF2-40B4-BE49-F238E27FC236}">
                <a16:creationId xmlns:a16="http://schemas.microsoft.com/office/drawing/2014/main" id="{C776ED4F-3787-4BAB-B8D0-E9CD60BCD98A}"/>
              </a:ext>
            </a:extLst>
          </p:cNvPr>
          <p:cNvPicPr>
            <a:picLocks noChangeAspect="1"/>
          </p:cNvPicPr>
          <p:nvPr/>
        </p:nvPicPr>
        <p:blipFill rotWithShape="1">
          <a:blip r:embed="rId3"/>
          <a:srcRect t="-170"/>
          <a:stretch/>
        </p:blipFill>
        <p:spPr>
          <a:xfrm>
            <a:off x="612620" y="1423468"/>
            <a:ext cx="10966759" cy="3944316"/>
          </a:xfrm>
          <a:prstGeom prst="rect">
            <a:avLst/>
          </a:prstGeom>
        </p:spPr>
      </p:pic>
      <p:sp>
        <p:nvSpPr>
          <p:cNvPr id="10" name="Rectangle 9">
            <a:extLst>
              <a:ext uri="{FF2B5EF4-FFF2-40B4-BE49-F238E27FC236}">
                <a16:creationId xmlns:a16="http://schemas.microsoft.com/office/drawing/2014/main" id="{76852A83-C307-461E-B597-F2E2681A8CFD}"/>
              </a:ext>
            </a:extLst>
          </p:cNvPr>
          <p:cNvSpPr/>
          <p:nvPr/>
        </p:nvSpPr>
        <p:spPr>
          <a:xfrm>
            <a:off x="737418" y="5444609"/>
            <a:ext cx="10628671" cy="707886"/>
          </a:xfrm>
          <a:prstGeom prst="rect">
            <a:avLst/>
          </a:prstGeom>
        </p:spPr>
        <p:txBody>
          <a:bodyPr wrap="square">
            <a:spAutoFit/>
          </a:bodyPr>
          <a:lstStyle/>
          <a:p>
            <a:pPr marL="285750" indent="-285750">
              <a:spcBef>
                <a:spcPts val="300"/>
              </a:spcBef>
              <a:buSzPct val="100000"/>
              <a:buFont typeface="Arial" panose="020B0604020202020204" pitchFamily="34" charset="0"/>
              <a:buChar char="•"/>
            </a:pPr>
            <a:r>
              <a:rPr lang="en-US" sz="2000" dirty="0">
                <a:solidFill>
                  <a:srgbClr val="222222"/>
                </a:solidFill>
                <a:ea typeface="Times New Roman" panose="02020603050405020304" pitchFamily="18" charset="0"/>
              </a:rPr>
              <a:t>HUD must be able to reconcile the PHA’s quarterly CARES Act reporting to the PHA’s FDS reporting.</a:t>
            </a:r>
            <a:endParaRPr lang="en-US" sz="2000" dirty="0">
              <a:ea typeface="Times New Roman" panose="02020603050405020304" pitchFamily="18" charset="0"/>
            </a:endParaRPr>
          </a:p>
        </p:txBody>
      </p:sp>
      <p:pic>
        <p:nvPicPr>
          <p:cNvPr id="9" name="Picture 8">
            <a:extLst>
              <a:ext uri="{FF2B5EF4-FFF2-40B4-BE49-F238E27FC236}">
                <a16:creationId xmlns:a16="http://schemas.microsoft.com/office/drawing/2014/main" id="{71A9E7C0-02A2-4E78-92E1-6C46E591E28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Title 1">
            <a:extLst>
              <a:ext uri="{FF2B5EF4-FFF2-40B4-BE49-F238E27FC236}">
                <a16:creationId xmlns:a16="http://schemas.microsoft.com/office/drawing/2014/main" id="{1198CC5F-656A-451F-904C-80217035363A}"/>
              </a:ext>
            </a:extLst>
          </p:cNvPr>
          <p:cNvSpPr txBox="1">
            <a:spLocks/>
          </p:cNvSpPr>
          <p:nvPr/>
        </p:nvSpPr>
        <p:spPr>
          <a:xfrm>
            <a:off x="4351436" y="42025"/>
            <a:ext cx="776706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b="1" dirty="0"/>
              <a:t>Quarterly Reporting Requirements</a:t>
            </a:r>
          </a:p>
          <a:p>
            <a:pPr algn="r"/>
            <a:r>
              <a:rPr lang="en-US" sz="4000" b="1" dirty="0"/>
              <a:t>FDS Line Items vs. Activity Level</a:t>
            </a:r>
          </a:p>
        </p:txBody>
      </p:sp>
      <p:sp>
        <p:nvSpPr>
          <p:cNvPr id="12" name="Slide Number Placeholder 2">
            <a:extLst>
              <a:ext uri="{FF2B5EF4-FFF2-40B4-BE49-F238E27FC236}">
                <a16:creationId xmlns:a16="http://schemas.microsoft.com/office/drawing/2014/main" id="{20A2DA51-2EC6-41F6-BE79-D2F634B8890C}"/>
              </a:ext>
            </a:extLst>
          </p:cNvPr>
          <p:cNvSpPr>
            <a:spLocks noGrp="1"/>
          </p:cNvSpPr>
          <p:nvPr>
            <p:ph type="sldNum" sz="quarter" idx="12"/>
          </p:nvPr>
        </p:nvSpPr>
        <p:spPr>
          <a:xfrm>
            <a:off x="9375298" y="6450850"/>
            <a:ext cx="2743200" cy="365125"/>
          </a:xfrm>
        </p:spPr>
        <p:txBody>
          <a:bodyPr/>
          <a:lstStyle/>
          <a:p>
            <a:fld id="{5AC6E65E-92B5-4B18-BE66-17D27D1D6D0B}" type="slidenum">
              <a:rPr lang="en-US" smtClean="0"/>
              <a:t>25</a:t>
            </a:fld>
            <a:endParaRPr lang="en-US" dirty="0"/>
          </a:p>
        </p:txBody>
      </p:sp>
    </p:spTree>
    <p:extLst>
      <p:ext uri="{BB962C8B-B14F-4D97-AF65-F5344CB8AC3E}">
        <p14:creationId xmlns:p14="http://schemas.microsoft.com/office/powerpoint/2010/main" val="31261259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43C3114-105D-4EA4-A5E6-9400EBC4685F}"/>
              </a:ext>
            </a:extLst>
          </p:cNvPr>
          <p:cNvSpPr txBox="1">
            <a:spLocks/>
          </p:cNvSpPr>
          <p:nvPr/>
        </p:nvSpPr>
        <p:spPr>
          <a:xfrm>
            <a:off x="8686800" y="-13855"/>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600">
                <a:solidFill>
                  <a:schemeClr val="bg1"/>
                </a:solidFill>
              </a:rPr>
              <a:pPr algn="r"/>
              <a:t>26</a:t>
            </a:fld>
            <a:endParaRPr lang="en-US" sz="1600" dirty="0">
              <a:solidFill>
                <a:schemeClr val="bg1"/>
              </a:solidFill>
            </a:endParaRPr>
          </a:p>
        </p:txBody>
      </p:sp>
      <p:sp>
        <p:nvSpPr>
          <p:cNvPr id="8" name="Slide Number Placeholder 5">
            <a:extLst>
              <a:ext uri="{FF2B5EF4-FFF2-40B4-BE49-F238E27FC236}">
                <a16:creationId xmlns:a16="http://schemas.microsoft.com/office/drawing/2014/main" id="{FA17A071-5601-470D-83EB-70A2BE207BD7}"/>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26</a:t>
            </a:fld>
            <a:endParaRPr lang="en-US" sz="1400" dirty="0">
              <a:solidFill>
                <a:schemeClr val="bg1"/>
              </a:solidFill>
            </a:endParaRPr>
          </a:p>
        </p:txBody>
      </p:sp>
      <p:sp>
        <p:nvSpPr>
          <p:cNvPr id="9" name="Content Placeholder 2">
            <a:extLst>
              <a:ext uri="{FF2B5EF4-FFF2-40B4-BE49-F238E27FC236}">
                <a16:creationId xmlns:a16="http://schemas.microsoft.com/office/drawing/2014/main" id="{E912E221-7892-4ECD-B4D3-EC2812703097}"/>
              </a:ext>
            </a:extLst>
          </p:cNvPr>
          <p:cNvSpPr>
            <a:spLocks noGrp="1"/>
          </p:cNvSpPr>
          <p:nvPr>
            <p:ph idx="1"/>
          </p:nvPr>
        </p:nvSpPr>
        <p:spPr>
          <a:xfrm>
            <a:off x="1714500" y="4740448"/>
            <a:ext cx="8343900" cy="1660352"/>
          </a:xfrm>
        </p:spPr>
        <p:txBody>
          <a:bodyPr>
            <a:normAutofit/>
          </a:bodyPr>
          <a:lstStyle/>
          <a:p>
            <a:endParaRPr lang="en-US" sz="2000" dirty="0"/>
          </a:p>
          <a:p>
            <a:pPr lvl="1"/>
            <a:endParaRPr lang="en-US" dirty="0">
              <a:solidFill>
                <a:srgbClr val="FF0000"/>
              </a:solidFill>
            </a:endParaRPr>
          </a:p>
        </p:txBody>
      </p:sp>
      <p:pic>
        <p:nvPicPr>
          <p:cNvPr id="10" name="Picture 9">
            <a:extLst>
              <a:ext uri="{FF2B5EF4-FFF2-40B4-BE49-F238E27FC236}">
                <a16:creationId xmlns:a16="http://schemas.microsoft.com/office/drawing/2014/main" id="{344764B4-6183-4BD8-9C19-01D6CC7C93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Title 1">
            <a:extLst>
              <a:ext uri="{FF2B5EF4-FFF2-40B4-BE49-F238E27FC236}">
                <a16:creationId xmlns:a16="http://schemas.microsoft.com/office/drawing/2014/main" id="{833D912C-2E99-40EA-B76A-529C3F80FC3C}"/>
              </a:ext>
            </a:extLst>
          </p:cNvPr>
          <p:cNvSpPr>
            <a:spLocks noGrp="1"/>
          </p:cNvSpPr>
          <p:nvPr>
            <p:ph type="title"/>
          </p:nvPr>
        </p:nvSpPr>
        <p:spPr>
          <a:xfrm>
            <a:off x="4424938" y="0"/>
            <a:ext cx="7767062" cy="1325563"/>
          </a:xfrm>
        </p:spPr>
        <p:txBody>
          <a:bodyPr>
            <a:normAutofit/>
          </a:bodyPr>
          <a:lstStyle/>
          <a:p>
            <a:pPr algn="r"/>
            <a:r>
              <a:rPr lang="en-US" sz="4000" b="1" dirty="0"/>
              <a:t>Quarterly Reporting Requirements</a:t>
            </a:r>
            <a:br>
              <a:rPr lang="en-US" sz="4000" b="1" dirty="0"/>
            </a:br>
            <a:r>
              <a:rPr lang="en-US" sz="4000" b="1" dirty="0"/>
              <a:t>Quarterly Reporting Aligned to FDS</a:t>
            </a:r>
          </a:p>
        </p:txBody>
      </p:sp>
      <p:sp>
        <p:nvSpPr>
          <p:cNvPr id="12" name="Slide Number Placeholder 2">
            <a:extLst>
              <a:ext uri="{FF2B5EF4-FFF2-40B4-BE49-F238E27FC236}">
                <a16:creationId xmlns:a16="http://schemas.microsoft.com/office/drawing/2014/main" id="{0C667C09-DB8C-47E8-B6C9-4C176175FE8C}"/>
              </a:ext>
            </a:extLst>
          </p:cNvPr>
          <p:cNvSpPr>
            <a:spLocks noGrp="1"/>
          </p:cNvSpPr>
          <p:nvPr>
            <p:ph type="sldNum" sz="quarter" idx="12"/>
          </p:nvPr>
        </p:nvSpPr>
        <p:spPr>
          <a:xfrm>
            <a:off x="9297237" y="6492875"/>
            <a:ext cx="2743200" cy="365125"/>
          </a:xfrm>
        </p:spPr>
        <p:txBody>
          <a:bodyPr/>
          <a:lstStyle/>
          <a:p>
            <a:fld id="{5AC6E65E-92B5-4B18-BE66-17D27D1D6D0B}" type="slidenum">
              <a:rPr lang="en-US" smtClean="0"/>
              <a:t>26</a:t>
            </a:fld>
            <a:endParaRPr lang="en-US" dirty="0"/>
          </a:p>
        </p:txBody>
      </p:sp>
      <p:pic>
        <p:nvPicPr>
          <p:cNvPr id="2" name="Picture 1">
            <a:extLst>
              <a:ext uri="{FF2B5EF4-FFF2-40B4-BE49-F238E27FC236}">
                <a16:creationId xmlns:a16="http://schemas.microsoft.com/office/drawing/2014/main" id="{869D0825-808F-490E-B880-AAE4A138A9CD}"/>
              </a:ext>
            </a:extLst>
          </p:cNvPr>
          <p:cNvPicPr>
            <a:picLocks noChangeAspect="1"/>
          </p:cNvPicPr>
          <p:nvPr/>
        </p:nvPicPr>
        <p:blipFill>
          <a:blip r:embed="rId4"/>
          <a:stretch>
            <a:fillRect/>
          </a:stretch>
        </p:blipFill>
        <p:spPr>
          <a:xfrm>
            <a:off x="982151" y="1325563"/>
            <a:ext cx="9808597" cy="5554769"/>
          </a:xfrm>
          <a:prstGeom prst="rect">
            <a:avLst/>
          </a:prstGeom>
        </p:spPr>
      </p:pic>
    </p:spTree>
    <p:extLst>
      <p:ext uri="{BB962C8B-B14F-4D97-AF65-F5344CB8AC3E}">
        <p14:creationId xmlns:p14="http://schemas.microsoft.com/office/powerpoint/2010/main" val="669639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972" y="1325563"/>
            <a:ext cx="10066865" cy="785842"/>
          </a:xfrm>
        </p:spPr>
        <p:txBody>
          <a:bodyPr>
            <a:noAutofit/>
          </a:bodyPr>
          <a:lstStyle/>
          <a:p>
            <a:r>
              <a:rPr lang="en-US" sz="2800" b="1" dirty="0"/>
              <a:t>Quarterly Reporting Activity Level Reporting For MTW PHAs</a:t>
            </a:r>
            <a:endParaRPr lang="en-US" sz="1800" b="1" dirty="0"/>
          </a:p>
        </p:txBody>
      </p:sp>
      <p:sp>
        <p:nvSpPr>
          <p:cNvPr id="6" name="Slide Number Placeholder 5">
            <a:extLst>
              <a:ext uri="{FF2B5EF4-FFF2-40B4-BE49-F238E27FC236}">
                <a16:creationId xmlns:a16="http://schemas.microsoft.com/office/drawing/2014/main" id="{D43C3114-105D-4EA4-A5E6-9400EBC4685F}"/>
              </a:ext>
            </a:extLst>
          </p:cNvPr>
          <p:cNvSpPr txBox="1">
            <a:spLocks/>
          </p:cNvSpPr>
          <p:nvPr/>
        </p:nvSpPr>
        <p:spPr>
          <a:xfrm>
            <a:off x="8686800" y="-13855"/>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600">
                <a:solidFill>
                  <a:schemeClr val="bg1"/>
                </a:solidFill>
              </a:rPr>
              <a:pPr algn="r"/>
              <a:t>27</a:t>
            </a:fld>
            <a:endParaRPr lang="en-US" sz="1600" dirty="0">
              <a:solidFill>
                <a:schemeClr val="bg1"/>
              </a:solidFill>
            </a:endParaRPr>
          </a:p>
        </p:txBody>
      </p:sp>
      <p:sp>
        <p:nvSpPr>
          <p:cNvPr id="7" name="Slide Number Placeholder 5">
            <a:extLst>
              <a:ext uri="{FF2B5EF4-FFF2-40B4-BE49-F238E27FC236}">
                <a16:creationId xmlns:a16="http://schemas.microsoft.com/office/drawing/2014/main" id="{49BE7575-54D0-407E-83F9-E9C9A27F4B65}"/>
              </a:ext>
            </a:extLst>
          </p:cNvPr>
          <p:cNvSpPr txBox="1">
            <a:spLocks/>
          </p:cNvSpPr>
          <p:nvPr/>
        </p:nvSpPr>
        <p:spPr>
          <a:xfrm>
            <a:off x="8763837" y="-38100"/>
            <a:ext cx="1905000" cy="457200"/>
          </a:xfrm>
          <a:prstGeom prst="rect">
            <a:avLst/>
          </a:prstGeom>
          <a:no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B471CE40-389B-41FB-AD54-E461D469C4DB}" type="slidenum">
              <a:rPr lang="en-US" sz="1400">
                <a:solidFill>
                  <a:schemeClr val="bg1"/>
                </a:solidFill>
              </a:rPr>
              <a:pPr algn="r"/>
              <a:t>27</a:t>
            </a:fld>
            <a:endParaRPr lang="en-US" sz="1400" dirty="0">
              <a:solidFill>
                <a:schemeClr val="bg1"/>
              </a:solidFill>
            </a:endParaRPr>
          </a:p>
        </p:txBody>
      </p:sp>
      <p:sp>
        <p:nvSpPr>
          <p:cNvPr id="4" name="Rectangle 3">
            <a:extLst>
              <a:ext uri="{FF2B5EF4-FFF2-40B4-BE49-F238E27FC236}">
                <a16:creationId xmlns:a16="http://schemas.microsoft.com/office/drawing/2014/main" id="{F264CAC9-FB9B-4115-80B7-16C5A403706E}"/>
              </a:ext>
            </a:extLst>
          </p:cNvPr>
          <p:cNvSpPr/>
          <p:nvPr/>
        </p:nvSpPr>
        <p:spPr>
          <a:xfrm>
            <a:off x="601971" y="2111405"/>
            <a:ext cx="10872273" cy="3016210"/>
          </a:xfrm>
          <a:prstGeom prst="rect">
            <a:avLst/>
          </a:prstGeom>
        </p:spPr>
        <p:txBody>
          <a:bodyPr wrap="square">
            <a:spAutoFit/>
          </a:bodyPr>
          <a:lstStyle/>
          <a:p>
            <a:pPr marL="342900" indent="-285750">
              <a:buFont typeface="Arial" panose="020B0604020202020204" pitchFamily="34" charset="0"/>
              <a:buChar char="•"/>
            </a:pPr>
            <a:r>
              <a:rPr lang="en-US" sz="2000" dirty="0">
                <a:solidFill>
                  <a:srgbClr val="000000"/>
                </a:solidFill>
                <a:ea typeface="Times New Roman" panose="02020603050405020304" pitchFamily="18" charset="0"/>
              </a:rPr>
              <a:t>The Notice contains further detailed reporting instruction for MTW PHAs.</a:t>
            </a:r>
          </a:p>
          <a:p>
            <a:pPr marL="342900">
              <a:tabLst>
                <a:tab pos="228600" algn="l"/>
              </a:tabLst>
            </a:pPr>
            <a:endParaRPr lang="en-US" sz="2000" dirty="0">
              <a:solidFill>
                <a:srgbClr val="000000"/>
              </a:solidFill>
              <a:ea typeface="Times New Roman" panose="02020603050405020304" pitchFamily="18" charset="0"/>
            </a:endParaRPr>
          </a:p>
          <a:p>
            <a:pPr marL="342900" indent="-342900">
              <a:buFont typeface="Arial" panose="020B0604020202020204" pitchFamily="34" charset="0"/>
              <a:buChar char="•"/>
            </a:pPr>
            <a:r>
              <a:rPr lang="en-US" sz="2000" dirty="0">
                <a:solidFill>
                  <a:srgbClr val="000000"/>
                </a:solidFill>
                <a:ea typeface="Times New Roman" panose="02020603050405020304" pitchFamily="18" charset="0"/>
              </a:rPr>
              <a:t>An MTW PHA is prohibited from transferring all PH or HCV CARES Act funds to PH, HCV and/or MTW, etc. and then transfer those funds back into the HCV or PH programs to minimize quarterly reporting.  </a:t>
            </a:r>
          </a:p>
          <a:p>
            <a:pPr marL="800100" lvl="1" indent="-342900">
              <a:buFont typeface="Calibri" panose="020F0502020204030204" pitchFamily="34" charset="0"/>
              <a:buChar char="–"/>
            </a:pPr>
            <a:r>
              <a:rPr lang="en-US" dirty="0">
                <a:solidFill>
                  <a:srgbClr val="000000"/>
                </a:solidFill>
                <a:ea typeface="Times New Roman" panose="02020603050405020304" pitchFamily="18" charset="0"/>
              </a:rPr>
              <a:t>For example, a MTW PHA is not allowed to transfer its PH CARES Act funds to MTW, which for quarterly CARES Act reporting would be reported as one line item “</a:t>
            </a:r>
            <a:r>
              <a:rPr lang="en-US" dirty="0">
                <a:solidFill>
                  <a:srgbClr val="222222"/>
                </a:solidFill>
                <a:ea typeface="Times New Roman" panose="02020603050405020304" pitchFamily="18" charset="0"/>
              </a:rPr>
              <a:t>PH Transfer to the MTW or HCV Program” and then transfer the funds back to its public housing program and spend the funds at the projects.</a:t>
            </a:r>
          </a:p>
          <a:p>
            <a:pPr lvl="1"/>
            <a:endParaRPr lang="en-US" dirty="0">
              <a:solidFill>
                <a:srgbClr val="222222"/>
              </a:solidFill>
              <a:ea typeface="Times New Roman" panose="02020603050405020304" pitchFamily="18" charset="0"/>
            </a:endParaRPr>
          </a:p>
          <a:p>
            <a:pPr marL="800100" lvl="1" indent="-342900">
              <a:buFont typeface="Calibri" panose="020F0502020204030204" pitchFamily="34" charset="0"/>
              <a:buChar char="–"/>
            </a:pPr>
            <a:r>
              <a:rPr lang="en-US" dirty="0">
                <a:solidFill>
                  <a:srgbClr val="222222"/>
                </a:solidFill>
                <a:ea typeface="Times New Roman" panose="02020603050405020304" pitchFamily="18" charset="0"/>
              </a:rPr>
              <a:t>This language applies to reporting and does not limit the MTW PHAs’ flexibility on the use of their funds.</a:t>
            </a:r>
            <a:endParaRPr lang="en-US" dirty="0">
              <a:ea typeface="Times New Roman" panose="02020603050405020304" pitchFamily="18" charset="0"/>
            </a:endParaRPr>
          </a:p>
        </p:txBody>
      </p:sp>
      <p:pic>
        <p:nvPicPr>
          <p:cNvPr id="8" name="Picture 7">
            <a:extLst>
              <a:ext uri="{FF2B5EF4-FFF2-40B4-BE49-F238E27FC236}">
                <a16:creationId xmlns:a16="http://schemas.microsoft.com/office/drawing/2014/main" id="{ECB45147-063A-4ACE-9B48-A52E05C504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9" name="Title 1">
            <a:extLst>
              <a:ext uri="{FF2B5EF4-FFF2-40B4-BE49-F238E27FC236}">
                <a16:creationId xmlns:a16="http://schemas.microsoft.com/office/drawing/2014/main" id="{09CB1270-EE59-4EB7-81AE-CD951900E08B}"/>
              </a:ext>
            </a:extLst>
          </p:cNvPr>
          <p:cNvSpPr txBox="1">
            <a:spLocks/>
          </p:cNvSpPr>
          <p:nvPr/>
        </p:nvSpPr>
        <p:spPr>
          <a:xfrm>
            <a:off x="4351436" y="0"/>
            <a:ext cx="776706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b="1" dirty="0"/>
              <a:t>Quarterly Reporting Requirements</a:t>
            </a:r>
          </a:p>
          <a:p>
            <a:pPr algn="r"/>
            <a:r>
              <a:rPr lang="en-US" sz="4000" b="1" dirty="0"/>
              <a:t>MTW PHAs</a:t>
            </a:r>
          </a:p>
        </p:txBody>
      </p:sp>
      <p:sp>
        <p:nvSpPr>
          <p:cNvPr id="10" name="Slide Number Placeholder 2">
            <a:extLst>
              <a:ext uri="{FF2B5EF4-FFF2-40B4-BE49-F238E27FC236}">
                <a16:creationId xmlns:a16="http://schemas.microsoft.com/office/drawing/2014/main" id="{3F7D2BBC-8B1C-4632-8D07-388350FD9BAD}"/>
              </a:ext>
            </a:extLst>
          </p:cNvPr>
          <p:cNvSpPr>
            <a:spLocks noGrp="1"/>
          </p:cNvSpPr>
          <p:nvPr>
            <p:ph type="sldNum" sz="quarter" idx="12"/>
          </p:nvPr>
        </p:nvSpPr>
        <p:spPr>
          <a:xfrm>
            <a:off x="9297237" y="6461974"/>
            <a:ext cx="2743200" cy="365125"/>
          </a:xfrm>
        </p:spPr>
        <p:txBody>
          <a:bodyPr/>
          <a:lstStyle/>
          <a:p>
            <a:fld id="{5AC6E65E-92B5-4B18-BE66-17D27D1D6D0B}" type="slidenum">
              <a:rPr lang="en-US" smtClean="0"/>
              <a:t>27</a:t>
            </a:fld>
            <a:endParaRPr lang="en-US" dirty="0"/>
          </a:p>
        </p:txBody>
      </p:sp>
    </p:spTree>
    <p:extLst>
      <p:ext uri="{BB962C8B-B14F-4D97-AF65-F5344CB8AC3E}">
        <p14:creationId xmlns:p14="http://schemas.microsoft.com/office/powerpoint/2010/main" val="1605446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334296" y="1290775"/>
            <a:ext cx="9701509" cy="748253"/>
          </a:xfrm>
        </p:spPr>
        <p:txBody>
          <a:bodyPr>
            <a:normAutofit/>
          </a:bodyPr>
          <a:lstStyle/>
          <a:p>
            <a:pPr marL="0" marR="0">
              <a:spcBef>
                <a:spcPts val="0"/>
              </a:spcBef>
              <a:spcAft>
                <a:spcPts val="0"/>
              </a:spcAft>
            </a:pPr>
            <a:r>
              <a:rPr lang="en-US" sz="1800" dirty="0">
                <a:solidFill>
                  <a:srgbClr val="201F1E"/>
                </a:solidFill>
                <a:effectLst/>
                <a:latin typeface="Calibri" panose="020F0502020204030204" pitchFamily="34" charset="0"/>
                <a:ea typeface="Calibri" panose="020F0502020204030204" pitchFamily="34" charset="0"/>
              </a:rPr>
              <a:t>Submit CARES ACT FDS Reporting Questions online or via call to REAC's TAC:</a:t>
            </a:r>
            <a:br>
              <a:rPr lang="en-US" sz="1800" dirty="0">
                <a:effectLst/>
                <a:latin typeface="Calibri" panose="020F0502020204030204" pitchFamily="34" charset="0"/>
                <a:ea typeface="Calibri" panose="020F0502020204030204" pitchFamily="34" charset="0"/>
              </a:rPr>
            </a:br>
            <a:r>
              <a:rPr lang="en-US" sz="1600" dirty="0">
                <a:effectLst/>
                <a:latin typeface="Calibri" panose="020F0502020204030204" pitchFamily="34" charset="0"/>
                <a:ea typeface="Calibri" panose="020F0502020204030204" pitchFamily="34" charset="0"/>
              </a:rPr>
              <a:t>      </a:t>
            </a:r>
            <a:r>
              <a:rPr lang="en-US" sz="1600" u="sng" dirty="0">
                <a:solidFill>
                  <a:srgbClr val="0000FF"/>
                </a:solidFill>
                <a:latin typeface="Calibri" panose="020F0502020204030204" pitchFamily="34" charset="0"/>
                <a:hlinkClick r:id="rId3"/>
              </a:rPr>
              <a:t>https://www.hud.gov/program_offices/public_indian_housing/reac/support/tac</a:t>
            </a:r>
            <a:endParaRPr lang="en-US" sz="1600" b="1" dirty="0">
              <a:highlight>
                <a:srgbClr val="FFFF00"/>
              </a:highlight>
            </a:endParaRP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28</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69171"/>
            <a:ext cx="3957035" cy="1148316"/>
          </a:xfrm>
          <a:prstGeom prst="rect">
            <a:avLst/>
          </a:prstGeom>
        </p:spPr>
      </p:pic>
      <p:pic>
        <p:nvPicPr>
          <p:cNvPr id="4" name="Picture 3">
            <a:extLst>
              <a:ext uri="{FF2B5EF4-FFF2-40B4-BE49-F238E27FC236}">
                <a16:creationId xmlns:a16="http://schemas.microsoft.com/office/drawing/2014/main" id="{F5038E5F-B943-4F82-8406-C46718A2C2C9}"/>
              </a:ext>
            </a:extLst>
          </p:cNvPr>
          <p:cNvPicPr>
            <a:picLocks noChangeAspect="1"/>
          </p:cNvPicPr>
          <p:nvPr/>
        </p:nvPicPr>
        <p:blipFill>
          <a:blip r:embed="rId5"/>
          <a:stretch>
            <a:fillRect/>
          </a:stretch>
        </p:blipFill>
        <p:spPr>
          <a:xfrm>
            <a:off x="5594554" y="2503473"/>
            <a:ext cx="6597446" cy="3945759"/>
          </a:xfrm>
          <a:prstGeom prst="rect">
            <a:avLst/>
          </a:prstGeom>
        </p:spPr>
      </p:pic>
      <p:sp>
        <p:nvSpPr>
          <p:cNvPr id="6" name="Title 1">
            <a:extLst>
              <a:ext uri="{FF2B5EF4-FFF2-40B4-BE49-F238E27FC236}">
                <a16:creationId xmlns:a16="http://schemas.microsoft.com/office/drawing/2014/main" id="{7525A6F3-139E-46DF-BFE3-E6022C7D3DCA}"/>
              </a:ext>
            </a:extLst>
          </p:cNvPr>
          <p:cNvSpPr txBox="1">
            <a:spLocks/>
          </p:cNvSpPr>
          <p:nvPr/>
        </p:nvSpPr>
        <p:spPr>
          <a:xfrm>
            <a:off x="4351436" y="0"/>
            <a:ext cx="776706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n-US" sz="4000" b="1" dirty="0"/>
              <a:t>Reporting Questions and Answers</a:t>
            </a:r>
          </a:p>
        </p:txBody>
      </p:sp>
      <p:sp>
        <p:nvSpPr>
          <p:cNvPr id="8" name="Title 1">
            <a:extLst>
              <a:ext uri="{FF2B5EF4-FFF2-40B4-BE49-F238E27FC236}">
                <a16:creationId xmlns:a16="http://schemas.microsoft.com/office/drawing/2014/main" id="{C040DB2F-3E8E-4EDA-93C9-AE92EE5C2107}"/>
              </a:ext>
            </a:extLst>
          </p:cNvPr>
          <p:cNvSpPr txBox="1">
            <a:spLocks/>
          </p:cNvSpPr>
          <p:nvPr/>
        </p:nvSpPr>
        <p:spPr>
          <a:xfrm>
            <a:off x="245884" y="2453607"/>
            <a:ext cx="5028803" cy="4124633"/>
          </a:xfrm>
          <a:prstGeom prst="rect">
            <a:avLst/>
          </a:prstGeom>
        </p:spPr>
        <p:txBody>
          <a:bodyPr vert="horz" lIns="91440" tIns="45720" rIns="91440" bIns="45720" rtlCol="0" anchor="t">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1800" dirty="0">
                <a:solidFill>
                  <a:srgbClr val="201F1E"/>
                </a:solidFill>
                <a:latin typeface="Calibri" panose="020F0502020204030204" pitchFamily="34" charset="0"/>
                <a:ea typeface="Calibri" panose="020F0502020204030204" pitchFamily="34" charset="0"/>
              </a:rPr>
              <a:t>FASS-PH Website:</a:t>
            </a:r>
          </a:p>
          <a:p>
            <a:pPr marL="285750" indent="-285750">
              <a:spcBef>
                <a:spcPts val="0"/>
              </a:spcBef>
              <a:buFont typeface="Arial" panose="020B0604020202020204" pitchFamily="34" charset="0"/>
              <a:buChar char="•"/>
            </a:pPr>
            <a:r>
              <a:rPr lang="en-US" sz="1600" u="sng" dirty="0">
                <a:solidFill>
                  <a:srgbClr val="0070C0"/>
                </a:solidFill>
                <a:latin typeface="Calibri" panose="020F0502020204030204" pitchFamily="34" charset="0"/>
                <a:ea typeface="Calibri" panose="020F0502020204030204" pitchFamily="34" charset="0"/>
              </a:rPr>
              <a:t>https://www.hud.gov/program_offices/public_indian_housing/reac/products/prodpha</a:t>
            </a:r>
            <a:br>
              <a:rPr lang="en-US" sz="1800" dirty="0">
                <a:latin typeface="Calibri" panose="020F0502020204030204" pitchFamily="34" charset="0"/>
                <a:ea typeface="Calibri" panose="020F0502020204030204" pitchFamily="34" charset="0"/>
              </a:rPr>
            </a:br>
            <a:endParaRPr lang="en-US" sz="1800" dirty="0">
              <a:latin typeface="Calibri" panose="020F0502020204030204" pitchFamily="34" charset="0"/>
              <a:ea typeface="Calibri" panose="020F0502020204030204" pitchFamily="34" charset="0"/>
            </a:endParaRPr>
          </a:p>
          <a:p>
            <a:pPr marL="285750" indent="-285750">
              <a:spcBef>
                <a:spcPts val="0"/>
              </a:spcBef>
              <a:buFont typeface="Arial" panose="020B0604020202020204" pitchFamily="34" charset="0"/>
              <a:buChar char="•"/>
            </a:pPr>
            <a:endParaRPr lang="en-US" sz="1800" dirty="0">
              <a:latin typeface="Calibri" panose="020F0502020204030204" pitchFamily="34" charset="0"/>
              <a:ea typeface="Calibri" panose="020F0502020204030204" pitchFamily="34" charset="0"/>
            </a:endParaRPr>
          </a:p>
          <a:p>
            <a:pPr marL="285750" indent="-285750">
              <a:spcBef>
                <a:spcPts val="0"/>
              </a:spcBef>
              <a:buFont typeface="Arial" panose="020B0604020202020204" pitchFamily="34" charset="0"/>
              <a:buChar char="•"/>
            </a:pPr>
            <a:endParaRPr lang="en-US" sz="1800" dirty="0">
              <a:latin typeface="Calibri" panose="020F0502020204030204" pitchFamily="34" charset="0"/>
              <a:ea typeface="Calibri" panose="020F0502020204030204" pitchFamily="34" charset="0"/>
            </a:endParaRPr>
          </a:p>
          <a:p>
            <a:pPr marL="285750" indent="-285750">
              <a:spcBef>
                <a:spcPts val="0"/>
              </a:spcBef>
              <a:buFont typeface="Arial" panose="020B0604020202020204" pitchFamily="34" charset="0"/>
              <a:buChar char="•"/>
            </a:pPr>
            <a:endParaRPr lang="en-US" sz="1800" dirty="0">
              <a:latin typeface="Calibri" panose="020F0502020204030204" pitchFamily="34" charset="0"/>
              <a:ea typeface="Calibri" panose="020F0502020204030204" pitchFamily="34" charset="0"/>
            </a:endParaRPr>
          </a:p>
          <a:p>
            <a:pPr>
              <a:spcBef>
                <a:spcPts val="0"/>
              </a:spcBef>
            </a:pPr>
            <a:r>
              <a:rPr lang="en-US" sz="1800" dirty="0">
                <a:solidFill>
                  <a:srgbClr val="201F1E"/>
                </a:solidFill>
                <a:latin typeface="Calibri" panose="020F0502020204030204" pitchFamily="34" charset="0"/>
                <a:ea typeface="Calibri" panose="020F0502020204030204" pitchFamily="34" charset="0"/>
              </a:rPr>
              <a:t>Submit CARES ACT FDS Reporting Questions directly to the FASS-PH team:</a:t>
            </a:r>
          </a:p>
          <a:p>
            <a:pPr marL="285750" indent="-285750">
              <a:spcBef>
                <a:spcPts val="0"/>
              </a:spcBef>
              <a:buFont typeface="Arial" panose="020B0604020202020204" pitchFamily="34" charset="0"/>
              <a:buChar char="•"/>
            </a:pPr>
            <a:r>
              <a:rPr lang="en-US" sz="1600" dirty="0">
                <a:solidFill>
                  <a:srgbClr val="0C64C0"/>
                </a:solidFill>
                <a:latin typeface="Calibri" panose="020F0502020204030204" pitchFamily="34" charset="0"/>
                <a:ea typeface="Calibri" panose="020F0502020204030204" pitchFamily="34" charset="0"/>
              </a:rPr>
              <a:t>Inbox currently being established</a:t>
            </a:r>
          </a:p>
          <a:p>
            <a:pPr>
              <a:spcBef>
                <a:spcPts val="0"/>
              </a:spcBef>
            </a:pPr>
            <a:endParaRPr lang="en-US" sz="1800" dirty="0">
              <a:solidFill>
                <a:srgbClr val="0C64C0"/>
              </a:solidFill>
              <a:latin typeface="Calibri" panose="020F0502020204030204" pitchFamily="34" charset="0"/>
              <a:ea typeface="Calibri" panose="020F0502020204030204" pitchFamily="34" charset="0"/>
            </a:endParaRPr>
          </a:p>
          <a:p>
            <a:pPr>
              <a:spcBef>
                <a:spcPts val="0"/>
              </a:spcBef>
            </a:pPr>
            <a:r>
              <a:rPr lang="en-US" sz="1800" dirty="0">
                <a:latin typeface="Calibri" panose="020F0502020204030204" pitchFamily="34" charset="0"/>
                <a:ea typeface="Calibri" panose="020F0502020204030204" pitchFamily="34" charset="0"/>
              </a:rPr>
              <a:t>Look for </a:t>
            </a:r>
            <a:r>
              <a:rPr lang="en-US" sz="1800" dirty="0">
                <a:solidFill>
                  <a:srgbClr val="201F1E"/>
                </a:solidFill>
                <a:latin typeface="Calibri" panose="020F0502020204030204" pitchFamily="34" charset="0"/>
                <a:ea typeface="Calibri" panose="020F0502020204030204" pitchFamily="34" charset="0"/>
              </a:rPr>
              <a:t>Responses to Frequently Asked Questions to be posted on this main page at: </a:t>
            </a:r>
            <a:endParaRPr lang="en-US" sz="1800" dirty="0">
              <a:solidFill>
                <a:srgbClr val="0C64C0"/>
              </a:solidFill>
              <a:latin typeface="Calibri" panose="020F0502020204030204" pitchFamily="34" charset="0"/>
              <a:ea typeface="Calibri" panose="020F0502020204030204" pitchFamily="34" charset="0"/>
            </a:endParaRPr>
          </a:p>
          <a:p>
            <a:pPr marL="285750" indent="-285750">
              <a:spcBef>
                <a:spcPts val="0"/>
              </a:spcBef>
              <a:buClr>
                <a:srgbClr val="0070C0"/>
              </a:buClr>
              <a:buFont typeface="Arial" panose="020B0604020202020204" pitchFamily="34" charset="0"/>
              <a:buChar char="•"/>
            </a:pPr>
            <a:r>
              <a:rPr lang="en-US" sz="1600" u="sng" dirty="0">
                <a:solidFill>
                  <a:srgbClr val="0000FF"/>
                </a:solidFill>
                <a:latin typeface="Calibri" panose="020F0502020204030204" pitchFamily="34" charset="0"/>
                <a:ea typeface="Calibri" panose="020F0502020204030204" pitchFamily="34" charset="0"/>
                <a:hlinkClick r:id="rId6"/>
              </a:rPr>
              <a:t>https://www.hud.gov/program_offices/public_indian_housing/reac/products/prodpha/cares_act_fds_reporting_faqs</a:t>
            </a:r>
            <a:br>
              <a:rPr lang="en-US" sz="1800" dirty="0">
                <a:latin typeface="Calibri" panose="020F0502020204030204" pitchFamily="34" charset="0"/>
                <a:ea typeface="Calibri" panose="020F0502020204030204" pitchFamily="34" charset="0"/>
              </a:rPr>
            </a:br>
            <a:endParaRPr lang="en-US" sz="1800" b="1" dirty="0">
              <a:highlight>
                <a:srgbClr val="FFFF00"/>
              </a:highlight>
            </a:endParaRPr>
          </a:p>
        </p:txBody>
      </p:sp>
      <p:sp>
        <p:nvSpPr>
          <p:cNvPr id="9" name="Arrow: Right 8">
            <a:extLst>
              <a:ext uri="{FF2B5EF4-FFF2-40B4-BE49-F238E27FC236}">
                <a16:creationId xmlns:a16="http://schemas.microsoft.com/office/drawing/2014/main" id="{2DBC678C-BF44-4D03-A59C-9B8F1BA66F2E}"/>
              </a:ext>
            </a:extLst>
          </p:cNvPr>
          <p:cNvSpPr/>
          <p:nvPr/>
        </p:nvSpPr>
        <p:spPr>
          <a:xfrm>
            <a:off x="5052312" y="2648275"/>
            <a:ext cx="599767" cy="2163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7AC565AF-AC04-4C2B-A920-8A2B35F0C483}"/>
              </a:ext>
            </a:extLst>
          </p:cNvPr>
          <p:cNvSpPr/>
          <p:nvPr/>
        </p:nvSpPr>
        <p:spPr>
          <a:xfrm>
            <a:off x="5052312" y="4710818"/>
            <a:ext cx="599767" cy="2163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866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178" y="1644159"/>
            <a:ext cx="11625922" cy="5077316"/>
          </a:xfrm>
        </p:spPr>
        <p:txBody>
          <a:bodyPr vert="horz" lIns="91440" tIns="45720" rIns="91440" bIns="45720" rtlCol="0" anchor="t">
            <a:normAutofit fontScale="92500"/>
          </a:bodyPr>
          <a:lstStyle/>
          <a:p>
            <a:pPr>
              <a:lnSpc>
                <a:spcPct val="80000"/>
              </a:lnSpc>
            </a:pPr>
            <a:r>
              <a:rPr lang="en-US" sz="3900" dirty="0">
                <a:cs typeface="Segoe UI"/>
              </a:rPr>
              <a:t>What does this mean for tenants?</a:t>
            </a:r>
          </a:p>
          <a:p>
            <a:pPr lvl="1">
              <a:lnSpc>
                <a:spcPct val="80000"/>
              </a:lnSpc>
            </a:pPr>
            <a:r>
              <a:rPr lang="en-US" sz="2800" dirty="0">
                <a:cs typeface="Segoe UI"/>
              </a:rPr>
              <a:t>Tenants become “Covered Persons” with eviction protection if they complete and provide the Declaration to their PHA, landlord, tribe or TDHE.</a:t>
            </a:r>
          </a:p>
          <a:p>
            <a:pPr lvl="1">
              <a:lnSpc>
                <a:spcPct val="80000"/>
              </a:lnSpc>
            </a:pPr>
            <a:r>
              <a:rPr lang="en-US" sz="2800" dirty="0">
                <a:cs typeface="Segoe UI"/>
              </a:rPr>
              <a:t>A tenant could not be forced to complete the Declaration but would not have the CDC eviction protection without it.    </a:t>
            </a:r>
          </a:p>
          <a:p>
            <a:pPr lvl="1">
              <a:lnSpc>
                <a:spcPct val="80000"/>
              </a:lnSpc>
            </a:pPr>
            <a:r>
              <a:rPr lang="en-US" sz="2800" u="sng" dirty="0">
                <a:cs typeface="Segoe UI"/>
              </a:rPr>
              <a:t>Note</a:t>
            </a:r>
            <a:r>
              <a:rPr lang="en-US" sz="2800" dirty="0">
                <a:cs typeface="Segoe UI"/>
              </a:rPr>
              <a:t>: Additional guidance will be forthcoming regarding the Declaration.</a:t>
            </a:r>
          </a:p>
          <a:p>
            <a:pPr lvl="1">
              <a:lnSpc>
                <a:spcPct val="80000"/>
              </a:lnSpc>
            </a:pPr>
            <a:endParaRPr lang="en-US" sz="2800" dirty="0">
              <a:cs typeface="Segoe UI"/>
            </a:endParaRPr>
          </a:p>
          <a:p>
            <a:pPr>
              <a:lnSpc>
                <a:spcPct val="80000"/>
              </a:lnSpc>
            </a:pPr>
            <a:r>
              <a:rPr lang="en-US" sz="3900" dirty="0">
                <a:cs typeface="Segoe UI"/>
              </a:rPr>
              <a:t>What does this mean for PHAs, landlords, tribes and TDHEs?</a:t>
            </a:r>
          </a:p>
          <a:p>
            <a:pPr lvl="1">
              <a:lnSpc>
                <a:spcPct val="80000"/>
              </a:lnSpc>
            </a:pPr>
            <a:r>
              <a:rPr lang="en-US" sz="2800" dirty="0">
                <a:cs typeface="Segoe UI"/>
              </a:rPr>
              <a:t>Tenants should be informed of the Order and the Declaration.  Otherwise, tenants may not know about this potential protection. </a:t>
            </a:r>
          </a:p>
          <a:p>
            <a:pPr lvl="1">
              <a:lnSpc>
                <a:spcPct val="80000"/>
              </a:lnSpc>
            </a:pPr>
            <a:r>
              <a:rPr lang="en-US" sz="2800" dirty="0">
                <a:latin typeface="Segoe UI"/>
                <a:cs typeface="Segoe UI"/>
              </a:rPr>
              <a:t>If a tenant invokes CDC protections, then the tenant cannot be evicted for non-payment of rent.</a:t>
            </a:r>
          </a:p>
          <a:p>
            <a:pPr>
              <a:lnSpc>
                <a:spcPct val="80000"/>
              </a:lnSpc>
            </a:pPr>
            <a:endParaRPr lang="en-US" sz="3900" dirty="0">
              <a:latin typeface="Segoe UI"/>
              <a:cs typeface="Segoe UI"/>
            </a:endParaRPr>
          </a:p>
          <a:p>
            <a:pPr lvl="1">
              <a:lnSpc>
                <a:spcPct val="80000"/>
              </a:lnSpc>
            </a:pPr>
            <a:endParaRPr lang="en-US" sz="3600" dirty="0">
              <a:latin typeface="Segoe UI"/>
              <a:cs typeface="Segoe UI"/>
            </a:endParaRPr>
          </a:p>
          <a:p>
            <a:pPr lvl="1">
              <a:lnSpc>
                <a:spcPct val="80000"/>
              </a:lnSpc>
            </a:pPr>
            <a:endParaRPr lang="en-US" sz="3200" dirty="0">
              <a:effectLst/>
              <a:latin typeface="Times New Roman" panose="02020603050405020304" pitchFamily="18" charset="0"/>
              <a:ea typeface="Arial Unicode MS" panose="020B0604020202020204" pitchFamily="34" charset="-128"/>
            </a:endParaRPr>
          </a:p>
          <a:p>
            <a:pPr>
              <a:lnSpc>
                <a:spcPct val="80000"/>
              </a:lnSpc>
            </a:pPr>
            <a:endParaRPr lang="en-US" sz="3200" dirty="0">
              <a:latin typeface="Segoe UI"/>
              <a:cs typeface="Segoe UI"/>
            </a:endParaRPr>
          </a:p>
          <a:p>
            <a:pPr>
              <a:lnSpc>
                <a:spcPct val="80000"/>
              </a:lnSpc>
            </a:pPr>
            <a:endParaRPr lang="en-US" sz="3200"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p:txBody>
      </p:sp>
      <p:sp>
        <p:nvSpPr>
          <p:cNvPr id="4" name="Slide Number Placeholder 3">
            <a:extLst>
              <a:ext uri="{FF2B5EF4-FFF2-40B4-BE49-F238E27FC236}">
                <a16:creationId xmlns:a16="http://schemas.microsoft.com/office/drawing/2014/main" id="{2FE1BF1D-093F-4CF9-A085-A03777A735AD}"/>
              </a:ext>
            </a:extLst>
          </p:cNvPr>
          <p:cNvSpPr>
            <a:spLocks noGrp="1"/>
          </p:cNvSpPr>
          <p:nvPr>
            <p:ph type="sldNum" sz="quarter" idx="12"/>
          </p:nvPr>
        </p:nvSpPr>
        <p:spPr>
          <a:xfrm>
            <a:off x="9232900" y="6356350"/>
            <a:ext cx="2743200" cy="365125"/>
          </a:xfrm>
        </p:spPr>
        <p:txBody>
          <a:bodyPr/>
          <a:lstStyle/>
          <a:p>
            <a:fld id="{5AC6E65E-92B5-4B18-BE66-17D27D1D6D0B}" type="slidenum">
              <a:rPr lang="en-US" smtClean="0"/>
              <a:t>3</a:t>
            </a:fld>
            <a:endParaRPr lang="en-US"/>
          </a:p>
        </p:txBody>
      </p:sp>
      <p:sp>
        <p:nvSpPr>
          <p:cNvPr id="7" name="Title 1">
            <a:extLst>
              <a:ext uri="{FF2B5EF4-FFF2-40B4-BE49-F238E27FC236}">
                <a16:creationId xmlns:a16="http://schemas.microsoft.com/office/drawing/2014/main" id="{630730C2-BA7B-4B77-BC3A-65DB89C08CBD}"/>
              </a:ext>
            </a:extLst>
          </p:cNvPr>
          <p:cNvSpPr>
            <a:spLocks noGrp="1"/>
          </p:cNvSpPr>
          <p:nvPr>
            <p:ph type="title"/>
          </p:nvPr>
        </p:nvSpPr>
        <p:spPr>
          <a:xfrm>
            <a:off x="3360506" y="91709"/>
            <a:ext cx="8831494" cy="1403707"/>
          </a:xfrm>
        </p:spPr>
        <p:txBody>
          <a:bodyPr>
            <a:normAutofit/>
          </a:bodyPr>
          <a:lstStyle/>
          <a:p>
            <a:pPr algn="r"/>
            <a:r>
              <a:rPr lang="en-US" sz="4000" b="1"/>
              <a:t>CDC’s order temporarily halts evictions</a:t>
            </a:r>
            <a:br>
              <a:rPr lang="en-US" sz="4000" b="1"/>
            </a:br>
            <a:r>
              <a:rPr lang="en-US" sz="4000" b="1"/>
              <a:t>(Continued)</a:t>
            </a:r>
          </a:p>
        </p:txBody>
      </p:sp>
      <p:pic>
        <p:nvPicPr>
          <p:cNvPr id="5" name="Picture 4">
            <a:extLst>
              <a:ext uri="{FF2B5EF4-FFF2-40B4-BE49-F238E27FC236}">
                <a16:creationId xmlns:a16="http://schemas.microsoft.com/office/drawing/2014/main" id="{07785DEB-B53B-49CB-B718-7B4CD5F9C2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957035" cy="1148316"/>
          </a:xfrm>
          <a:prstGeom prst="rect">
            <a:avLst/>
          </a:prstGeom>
        </p:spPr>
      </p:pic>
    </p:spTree>
    <p:extLst>
      <p:ext uri="{BB962C8B-B14F-4D97-AF65-F5344CB8AC3E}">
        <p14:creationId xmlns:p14="http://schemas.microsoft.com/office/powerpoint/2010/main" val="3541839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178" y="1644159"/>
            <a:ext cx="11625922" cy="5077316"/>
          </a:xfrm>
        </p:spPr>
        <p:txBody>
          <a:bodyPr vert="horz" lIns="91440" tIns="45720" rIns="91440" bIns="45720" rtlCol="0" anchor="t">
            <a:normAutofit/>
          </a:bodyPr>
          <a:lstStyle/>
          <a:p>
            <a:pPr marL="0" marR="0" indent="0">
              <a:lnSpc>
                <a:spcPct val="105000"/>
              </a:lnSpc>
              <a:spcBef>
                <a:spcPts val="0"/>
              </a:spcBef>
              <a:spcAft>
                <a:spcPts val="800"/>
              </a:spcAft>
              <a:buNone/>
            </a:pPr>
            <a:r>
              <a:rPr lang="en-US" sz="3600" dirty="0">
                <a:cs typeface="Segoe UI"/>
              </a:rPr>
              <a:t>Helpful Resource Links:</a:t>
            </a:r>
          </a:p>
          <a:p>
            <a:pPr marL="457200" lvl="1">
              <a:lnSpc>
                <a:spcPct val="105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rPr>
              <a:t>The order is available at:</a:t>
            </a:r>
          </a:p>
          <a:p>
            <a:pPr marL="914400" lvl="2">
              <a:lnSpc>
                <a:spcPct val="105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rPr>
              <a:t> </a:t>
            </a:r>
            <a:r>
              <a:rPr lang="en-US" u="sng" dirty="0">
                <a:solidFill>
                  <a:srgbClr val="0000FF"/>
                </a:solidFill>
                <a:effectLst/>
                <a:latin typeface="Calibri" panose="020F0502020204030204" pitchFamily="34" charset="0"/>
                <a:ea typeface="Calibri" panose="020F0502020204030204" pitchFamily="34" charset="0"/>
                <a:hlinkClick r:id="rId3"/>
              </a:rPr>
              <a:t>https://www.federalregister.gov/d/2020-19654</a:t>
            </a:r>
            <a:r>
              <a:rPr lang="en-US" dirty="0">
                <a:solidFill>
                  <a:srgbClr val="000000"/>
                </a:solidFill>
                <a:effectLst/>
                <a:latin typeface="Calibri" panose="020F0502020204030204" pitchFamily="34" charset="0"/>
                <a:ea typeface="Calibri" panose="020F0502020204030204" pitchFamily="34" charset="0"/>
              </a:rPr>
              <a:t>  </a:t>
            </a:r>
            <a:endParaRPr lang="en-US" dirty="0">
              <a:effectLst/>
              <a:latin typeface="Calibri" panose="020F0502020204030204" pitchFamily="34" charset="0"/>
              <a:ea typeface="Calibri" panose="020F0502020204030204" pitchFamily="34" charset="0"/>
            </a:endParaRPr>
          </a:p>
          <a:p>
            <a:pPr marL="457200" lvl="1">
              <a:lnSpc>
                <a:spcPct val="105000"/>
              </a:lnSpc>
              <a:spcBef>
                <a:spcPts val="0"/>
              </a:spcBef>
              <a:spcAft>
                <a:spcPts val="800"/>
              </a:spcAft>
            </a:pPr>
            <a:endParaRPr lang="en-US" dirty="0">
              <a:solidFill>
                <a:srgbClr val="000000"/>
              </a:solidFill>
              <a:effectLst/>
              <a:latin typeface="Calibri" panose="020F0502020204030204" pitchFamily="34" charset="0"/>
              <a:ea typeface="Calibri" panose="020F0502020204030204" pitchFamily="34" charset="0"/>
            </a:endParaRPr>
          </a:p>
          <a:p>
            <a:pPr marL="457200" lvl="1">
              <a:lnSpc>
                <a:spcPct val="105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rPr>
              <a:t>The declaration form is available at:</a:t>
            </a:r>
          </a:p>
          <a:p>
            <a:pPr marL="914400" lvl="2">
              <a:lnSpc>
                <a:spcPct val="105000"/>
              </a:lnSpc>
              <a:spcBef>
                <a:spcPts val="0"/>
              </a:spcBef>
              <a:spcAft>
                <a:spcPts val="800"/>
              </a:spcAft>
            </a:pPr>
            <a:r>
              <a:rPr lang="en-US" dirty="0">
                <a:effectLst/>
                <a:latin typeface="Calibri" panose="020F0502020204030204" pitchFamily="34" charset="0"/>
                <a:ea typeface="Calibri" panose="020F0502020204030204" pitchFamily="34" charset="0"/>
              </a:rPr>
              <a:t>   </a:t>
            </a:r>
            <a:r>
              <a:rPr lang="en-US" u="sng" dirty="0">
                <a:solidFill>
                  <a:srgbClr val="0000FF"/>
                </a:solidFill>
                <a:effectLst/>
                <a:latin typeface="Calibri" panose="020F0502020204030204" pitchFamily="34" charset="0"/>
                <a:ea typeface="Calibri" panose="020F0502020204030204" pitchFamily="34" charset="0"/>
                <a:hlinkClick r:id="rId4"/>
              </a:rPr>
              <a:t>https://www.cdc.gov/coronavirus/2019-ncov/covid-eviction-declaration.html</a:t>
            </a:r>
            <a:r>
              <a:rPr lang="en-US" dirty="0">
                <a:solidFill>
                  <a:srgbClr val="000000"/>
                </a:solidFill>
                <a:effectLst/>
                <a:latin typeface="Calibri" panose="020F0502020204030204" pitchFamily="34" charset="0"/>
                <a:ea typeface="Calibri" panose="020F0502020204030204" pitchFamily="34" charset="0"/>
              </a:rPr>
              <a:t> </a:t>
            </a:r>
            <a:endParaRPr lang="en-US" dirty="0">
              <a:effectLst/>
              <a:latin typeface="Calibri" panose="020F0502020204030204" pitchFamily="34" charset="0"/>
              <a:ea typeface="Calibri" panose="020F0502020204030204" pitchFamily="34" charset="0"/>
            </a:endParaRPr>
          </a:p>
          <a:p>
            <a:pPr marL="914400" lvl="2">
              <a:lnSpc>
                <a:spcPct val="105000"/>
              </a:lnSpc>
              <a:spcBef>
                <a:spcPts val="0"/>
              </a:spcBef>
              <a:spcAft>
                <a:spcPts val="800"/>
              </a:spcAft>
            </a:pPr>
            <a:endParaRPr lang="en-US" dirty="0">
              <a:solidFill>
                <a:srgbClr val="000000"/>
              </a:solidFill>
              <a:effectLst/>
              <a:latin typeface="Calibri" panose="020F0502020204030204" pitchFamily="34" charset="0"/>
              <a:ea typeface="Calibri" panose="020F0502020204030204" pitchFamily="34" charset="0"/>
            </a:endParaRPr>
          </a:p>
          <a:p>
            <a:pPr marL="457200" lvl="1">
              <a:lnSpc>
                <a:spcPct val="105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rPr>
              <a:t>HUD FAQs and a tenant flyer wil</a:t>
            </a:r>
            <a:r>
              <a:rPr lang="en-US" dirty="0">
                <a:solidFill>
                  <a:srgbClr val="000000"/>
                </a:solidFill>
                <a:latin typeface="Calibri" panose="020F0502020204030204" pitchFamily="34" charset="0"/>
                <a:ea typeface="Calibri" panose="020F0502020204030204" pitchFamily="34" charset="0"/>
              </a:rPr>
              <a:t>l be posted on PIH COVID Resource Page at:</a:t>
            </a:r>
            <a:endParaRPr lang="en-US" dirty="0">
              <a:solidFill>
                <a:srgbClr val="000000"/>
              </a:solidFill>
              <a:effectLst/>
              <a:latin typeface="Calibri" panose="020F0502020204030204" pitchFamily="34" charset="0"/>
              <a:ea typeface="Calibri" panose="020F0502020204030204" pitchFamily="34" charset="0"/>
            </a:endParaRPr>
          </a:p>
          <a:p>
            <a:pPr marL="914400" lvl="2">
              <a:lnSpc>
                <a:spcPct val="105000"/>
              </a:lnSpc>
              <a:spcBef>
                <a:spcPts val="0"/>
              </a:spcBef>
              <a:spcAft>
                <a:spcPts val="800"/>
              </a:spcAft>
            </a:pPr>
            <a:r>
              <a:rPr lang="en-US" dirty="0">
                <a:solidFill>
                  <a:srgbClr val="000000"/>
                </a:solidFill>
                <a:effectLst/>
                <a:latin typeface="Calibri" panose="020F0502020204030204" pitchFamily="34" charset="0"/>
                <a:ea typeface="Calibri" panose="020F0502020204030204" pitchFamily="34" charset="0"/>
              </a:rPr>
              <a:t> </a:t>
            </a:r>
            <a:r>
              <a:rPr lang="en-US" dirty="0">
                <a:solidFill>
                  <a:srgbClr val="000000"/>
                </a:solidFill>
                <a:effectLst/>
                <a:latin typeface="Calibri" panose="020F0502020204030204" pitchFamily="34" charset="0"/>
                <a:ea typeface="Calibri" panose="020F0502020204030204" pitchFamily="34" charset="0"/>
                <a:hlinkClick r:id="rId5"/>
              </a:rPr>
              <a:t>https://www.hud.gov/program_offices/public_indian_housing/covid_19_resources</a:t>
            </a:r>
            <a:endParaRPr lang="en-US" dirty="0">
              <a:solidFill>
                <a:srgbClr val="000000"/>
              </a:solidFill>
              <a:effectLst/>
              <a:latin typeface="Calibri" panose="020F0502020204030204" pitchFamily="34" charset="0"/>
              <a:ea typeface="Calibri" panose="020F0502020204030204" pitchFamily="34" charset="0"/>
            </a:endParaRPr>
          </a:p>
          <a:p>
            <a:pPr marL="914400" lvl="2">
              <a:lnSpc>
                <a:spcPct val="105000"/>
              </a:lnSpc>
              <a:spcBef>
                <a:spcPts val="0"/>
              </a:spcBef>
              <a:spcAft>
                <a:spcPts val="800"/>
              </a:spcAft>
            </a:pPr>
            <a:endParaRPr lang="en-US" sz="3900" dirty="0">
              <a:latin typeface="Segoe UI"/>
              <a:cs typeface="Segoe UI"/>
            </a:endParaRPr>
          </a:p>
          <a:p>
            <a:pPr lvl="1">
              <a:lnSpc>
                <a:spcPct val="80000"/>
              </a:lnSpc>
            </a:pPr>
            <a:endParaRPr lang="en-US" sz="3200" dirty="0">
              <a:effectLst/>
              <a:latin typeface="Times New Roman" panose="02020603050405020304" pitchFamily="18" charset="0"/>
              <a:ea typeface="Arial Unicode MS" panose="020B0604020202020204" pitchFamily="34" charset="-128"/>
            </a:endParaRPr>
          </a:p>
          <a:p>
            <a:pPr>
              <a:lnSpc>
                <a:spcPct val="80000"/>
              </a:lnSpc>
            </a:pPr>
            <a:endParaRPr lang="en-US" sz="3200" dirty="0">
              <a:latin typeface="Segoe UI"/>
              <a:cs typeface="Segoe UI"/>
            </a:endParaRPr>
          </a:p>
          <a:p>
            <a:pPr>
              <a:lnSpc>
                <a:spcPct val="80000"/>
              </a:lnSpc>
            </a:pPr>
            <a:endParaRPr lang="en-US" sz="3200"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a:p>
            <a:pPr>
              <a:lnSpc>
                <a:spcPct val="80000"/>
              </a:lnSpc>
            </a:pPr>
            <a:endParaRPr lang="en-US" dirty="0">
              <a:latin typeface="Segoe UI"/>
              <a:cs typeface="Segoe UI"/>
            </a:endParaRPr>
          </a:p>
        </p:txBody>
      </p:sp>
      <p:sp>
        <p:nvSpPr>
          <p:cNvPr id="4" name="Slide Number Placeholder 3">
            <a:extLst>
              <a:ext uri="{FF2B5EF4-FFF2-40B4-BE49-F238E27FC236}">
                <a16:creationId xmlns:a16="http://schemas.microsoft.com/office/drawing/2014/main" id="{2FE1BF1D-093F-4CF9-A085-A03777A735AD}"/>
              </a:ext>
            </a:extLst>
          </p:cNvPr>
          <p:cNvSpPr>
            <a:spLocks noGrp="1"/>
          </p:cNvSpPr>
          <p:nvPr>
            <p:ph type="sldNum" sz="quarter" idx="12"/>
          </p:nvPr>
        </p:nvSpPr>
        <p:spPr>
          <a:xfrm>
            <a:off x="9232900" y="6356350"/>
            <a:ext cx="2743200" cy="365125"/>
          </a:xfrm>
        </p:spPr>
        <p:txBody>
          <a:bodyPr/>
          <a:lstStyle/>
          <a:p>
            <a:fld id="{5AC6E65E-92B5-4B18-BE66-17D27D1D6D0B}" type="slidenum">
              <a:rPr lang="en-US" smtClean="0"/>
              <a:t>4</a:t>
            </a:fld>
            <a:endParaRPr lang="en-US"/>
          </a:p>
        </p:txBody>
      </p:sp>
      <p:sp>
        <p:nvSpPr>
          <p:cNvPr id="7" name="Title 1">
            <a:extLst>
              <a:ext uri="{FF2B5EF4-FFF2-40B4-BE49-F238E27FC236}">
                <a16:creationId xmlns:a16="http://schemas.microsoft.com/office/drawing/2014/main" id="{630730C2-BA7B-4B77-BC3A-65DB89C08CBD}"/>
              </a:ext>
            </a:extLst>
          </p:cNvPr>
          <p:cNvSpPr>
            <a:spLocks noGrp="1"/>
          </p:cNvSpPr>
          <p:nvPr>
            <p:ph type="title"/>
          </p:nvPr>
        </p:nvSpPr>
        <p:spPr>
          <a:xfrm>
            <a:off x="3360506" y="91709"/>
            <a:ext cx="8831494" cy="1403707"/>
          </a:xfrm>
        </p:spPr>
        <p:txBody>
          <a:bodyPr>
            <a:normAutofit/>
          </a:bodyPr>
          <a:lstStyle/>
          <a:p>
            <a:pPr algn="r"/>
            <a:r>
              <a:rPr lang="en-US" sz="4000" b="1" dirty="0"/>
              <a:t>CDC’s order temporarily halts evictions</a:t>
            </a:r>
            <a:br>
              <a:rPr lang="en-US" sz="4000" b="1" dirty="0"/>
            </a:br>
            <a:r>
              <a:rPr lang="en-US" sz="4000" b="1" dirty="0"/>
              <a:t>(Continued)</a:t>
            </a:r>
          </a:p>
        </p:txBody>
      </p:sp>
      <p:pic>
        <p:nvPicPr>
          <p:cNvPr id="5" name="Picture 4">
            <a:extLst>
              <a:ext uri="{FF2B5EF4-FFF2-40B4-BE49-F238E27FC236}">
                <a16:creationId xmlns:a16="http://schemas.microsoft.com/office/drawing/2014/main" id="{07785DEB-B53B-49CB-B718-7B4CD5F9C20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0" y="0"/>
            <a:ext cx="3957035" cy="1148316"/>
          </a:xfrm>
          <a:prstGeom prst="rect">
            <a:avLst/>
          </a:prstGeom>
        </p:spPr>
      </p:pic>
    </p:spTree>
    <p:extLst>
      <p:ext uri="{BB962C8B-B14F-4D97-AF65-F5344CB8AC3E}">
        <p14:creationId xmlns:p14="http://schemas.microsoft.com/office/powerpoint/2010/main" val="345163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3647768" y="171450"/>
            <a:ext cx="8217162" cy="1325563"/>
          </a:xfrm>
        </p:spPr>
        <p:txBody>
          <a:bodyPr>
            <a:normAutofit/>
          </a:bodyPr>
          <a:lstStyle/>
          <a:p>
            <a:pPr algn="r"/>
            <a:r>
              <a:rPr lang="en-US" sz="4000" b="1" dirty="0"/>
              <a:t>PIH Notice 2020-14 </a:t>
            </a:r>
            <a:br>
              <a:rPr lang="en-US" sz="4000" b="1" dirty="0"/>
            </a:br>
            <a:r>
              <a:rPr lang="en-US" sz="4000" b="1" dirty="0"/>
              <a:t>Introduction &amp; Agenda</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5</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493336" y="1595796"/>
            <a:ext cx="10515600" cy="4943116"/>
          </a:xfrm>
        </p:spPr>
        <p:txBody>
          <a:bodyPr vert="horz" lIns="91440" tIns="45720" rIns="91440" bIns="45720" rtlCol="0" anchor="t">
            <a:normAutofit/>
          </a:bodyPr>
          <a:lstStyle/>
          <a:p>
            <a:pPr>
              <a:lnSpc>
                <a:spcPct val="80000"/>
              </a:lnSpc>
            </a:pPr>
            <a:r>
              <a:rPr lang="en-US" dirty="0">
                <a:cs typeface="Segoe UI"/>
              </a:rPr>
              <a:t>Introduction to PIH Notice 2020-24</a:t>
            </a:r>
            <a:endParaRPr lang="en-US" dirty="0">
              <a:cs typeface="Segoe UI" panose="020B0502040204020203" pitchFamily="34" charset="0"/>
            </a:endParaRPr>
          </a:p>
          <a:p>
            <a:pPr lvl="1">
              <a:lnSpc>
                <a:spcPct val="80000"/>
              </a:lnSpc>
            </a:pPr>
            <a:r>
              <a:rPr lang="en-US" sz="2000" i="1" dirty="0">
                <a:cs typeface="Segoe UI"/>
              </a:rPr>
              <a:t>David Vargas, Deputy Assistant Secretary, PIH Real Estate Assessment Center (REAC)</a:t>
            </a:r>
          </a:p>
          <a:p>
            <a:pPr>
              <a:lnSpc>
                <a:spcPct val="80000"/>
              </a:lnSpc>
            </a:pPr>
            <a:endParaRPr lang="en-US" dirty="0">
              <a:cs typeface="Segoe UI"/>
            </a:endParaRPr>
          </a:p>
          <a:p>
            <a:pPr>
              <a:lnSpc>
                <a:spcPct val="80000"/>
              </a:lnSpc>
            </a:pPr>
            <a:r>
              <a:rPr lang="en-US" dirty="0">
                <a:cs typeface="Segoe UI"/>
              </a:rPr>
              <a:t>Financial Data Schedule (FDS) Reporting</a:t>
            </a:r>
          </a:p>
          <a:p>
            <a:pPr lvl="1">
              <a:lnSpc>
                <a:spcPct val="80000"/>
              </a:lnSpc>
            </a:pPr>
            <a:r>
              <a:rPr lang="en-US" sz="2000" i="1" dirty="0">
                <a:cs typeface="Segoe UI"/>
              </a:rPr>
              <a:t>Quincy Riley, Director, REAC’s Financial Assessment Sub-system for Public Housing (FASS-PH)</a:t>
            </a:r>
          </a:p>
          <a:p>
            <a:pPr>
              <a:lnSpc>
                <a:spcPct val="80000"/>
              </a:lnSpc>
            </a:pPr>
            <a:endParaRPr lang="en-US" dirty="0">
              <a:cs typeface="Segoe UI"/>
            </a:endParaRPr>
          </a:p>
          <a:p>
            <a:pPr>
              <a:lnSpc>
                <a:spcPct val="80000"/>
              </a:lnSpc>
            </a:pPr>
            <a:r>
              <a:rPr lang="en-US" dirty="0">
                <a:cs typeface="Segoe UI"/>
              </a:rPr>
              <a:t>Quarterly Reporting Requirements</a:t>
            </a:r>
          </a:p>
          <a:p>
            <a:pPr lvl="1">
              <a:lnSpc>
                <a:spcPct val="80000"/>
              </a:lnSpc>
            </a:pPr>
            <a:r>
              <a:rPr lang="en-US" sz="2000" i="1" dirty="0">
                <a:cs typeface="Segoe UI"/>
              </a:rPr>
              <a:t>Wendell Conner, Director, REAC’s Quality Assurance Sub-system (QASS) / Chief Risk Officer</a:t>
            </a:r>
          </a:p>
          <a:p>
            <a:pPr lvl="1">
              <a:lnSpc>
                <a:spcPct val="80000"/>
              </a:lnSpc>
            </a:pPr>
            <a:endParaRPr lang="en-US" sz="2000" i="1" dirty="0">
              <a:cs typeface="Segoe UI"/>
            </a:endParaRPr>
          </a:p>
          <a:p>
            <a:pPr>
              <a:lnSpc>
                <a:spcPct val="80000"/>
              </a:lnSpc>
            </a:pPr>
            <a:r>
              <a:rPr lang="en-US" dirty="0">
                <a:cs typeface="Segoe UI"/>
              </a:rPr>
              <a:t>Question and Answers</a:t>
            </a:r>
          </a:p>
          <a:p>
            <a:endParaRPr lang="en-US" sz="2400" dirty="0">
              <a:latin typeface="Segoe UI Symbol"/>
              <a:ea typeface="Segoe UI Symbol"/>
            </a:endParaRPr>
          </a:p>
        </p:txBody>
      </p:sp>
    </p:spTree>
    <p:extLst>
      <p:ext uri="{BB962C8B-B14F-4D97-AF65-F5344CB8AC3E}">
        <p14:creationId xmlns:p14="http://schemas.microsoft.com/office/powerpoint/2010/main" val="3813687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097868" y="171450"/>
            <a:ext cx="7767062" cy="1325563"/>
          </a:xfrm>
        </p:spPr>
        <p:txBody>
          <a:bodyPr>
            <a:normAutofit/>
          </a:bodyPr>
          <a:lstStyle/>
          <a:p>
            <a:pPr algn="r"/>
            <a:r>
              <a:rPr lang="en-US" sz="4000" b="1" dirty="0"/>
              <a:t>Introduction to PIH Notice 2020-24</a:t>
            </a: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a:xfrm>
            <a:off x="9448800" y="6127750"/>
            <a:ext cx="2743200" cy="365125"/>
          </a:xfrm>
        </p:spPr>
        <p:txBody>
          <a:bodyPr/>
          <a:lstStyle/>
          <a:p>
            <a:fld id="{5AC6E65E-92B5-4B18-BE66-17D27D1D6D0B}" type="slidenum">
              <a:rPr lang="en-US" smtClean="0"/>
              <a:t>6</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11" name="Content Placeholder 10">
            <a:extLst>
              <a:ext uri="{FF2B5EF4-FFF2-40B4-BE49-F238E27FC236}">
                <a16:creationId xmlns:a16="http://schemas.microsoft.com/office/drawing/2014/main" id="{D791EB87-104E-4E75-ADAB-E33066C0174F}"/>
              </a:ext>
            </a:extLst>
          </p:cNvPr>
          <p:cNvSpPr>
            <a:spLocks noGrp="1"/>
          </p:cNvSpPr>
          <p:nvPr>
            <p:ph idx="1"/>
          </p:nvPr>
        </p:nvSpPr>
        <p:spPr>
          <a:xfrm>
            <a:off x="446202" y="1169801"/>
            <a:ext cx="10515600" cy="5213537"/>
          </a:xfrm>
        </p:spPr>
        <p:txBody>
          <a:bodyPr vert="horz" lIns="91440" tIns="45720" rIns="91440" bIns="45720" rtlCol="0" anchor="t">
            <a:normAutofit/>
          </a:bodyPr>
          <a:lstStyle/>
          <a:p>
            <a:pPr>
              <a:lnSpc>
                <a:spcPct val="80000"/>
              </a:lnSpc>
            </a:pPr>
            <a:r>
              <a:rPr lang="en-US" dirty="0">
                <a:cs typeface="Segoe UI"/>
              </a:rPr>
              <a:t>Introduction to PIH Notice 2020-24</a:t>
            </a:r>
            <a:endParaRPr lang="en-US" dirty="0">
              <a:cs typeface="Segoe UI" panose="020B0502040204020203" pitchFamily="34" charset="0"/>
            </a:endParaRPr>
          </a:p>
          <a:p>
            <a:pPr marL="0" indent="0">
              <a:lnSpc>
                <a:spcPct val="80000"/>
              </a:lnSpc>
              <a:buNone/>
            </a:pPr>
            <a:endParaRPr lang="en-US" dirty="0">
              <a:cs typeface="Segoe UI"/>
            </a:endParaRPr>
          </a:p>
          <a:p>
            <a:endParaRPr lang="en-US" sz="2400" dirty="0">
              <a:latin typeface="Segoe UI Symbol"/>
              <a:ea typeface="Segoe UI Symbol"/>
            </a:endParaRPr>
          </a:p>
        </p:txBody>
      </p:sp>
      <p:sp>
        <p:nvSpPr>
          <p:cNvPr id="6" name="Rectangle: Rounded Corners 5">
            <a:extLst>
              <a:ext uri="{FF2B5EF4-FFF2-40B4-BE49-F238E27FC236}">
                <a16:creationId xmlns:a16="http://schemas.microsoft.com/office/drawing/2014/main" id="{DBBFFB5B-76A2-4D22-8F81-9F126AE4EA47}"/>
              </a:ext>
            </a:extLst>
          </p:cNvPr>
          <p:cNvSpPr/>
          <p:nvPr/>
        </p:nvSpPr>
        <p:spPr>
          <a:xfrm>
            <a:off x="2139332" y="4636877"/>
            <a:ext cx="9125409" cy="1959808"/>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dirty="0">
                <a:solidFill>
                  <a:schemeClr val="tx1"/>
                </a:solidFill>
              </a:rPr>
              <a:t>Extension of Period of availability of CARES Act Funds</a:t>
            </a:r>
          </a:p>
          <a:p>
            <a:pPr marL="457200" indent="-285750">
              <a:buFont typeface="Arial" panose="020B0604020202020204" pitchFamily="34" charset="0"/>
              <a:buChar char="•"/>
            </a:pPr>
            <a:r>
              <a:rPr lang="en-US" dirty="0">
                <a:solidFill>
                  <a:schemeClr val="tx1"/>
                </a:solidFill>
              </a:rPr>
              <a:t>Financial Reporting Requirements of CARES Act funds awarded by PIH to housing agencies</a:t>
            </a:r>
          </a:p>
          <a:p>
            <a:pPr marL="914400" lvl="1" indent="-285750">
              <a:buFont typeface="Wingdings" panose="05000000000000000000" pitchFamily="2" charset="2"/>
              <a:buChar char="§"/>
            </a:pPr>
            <a:r>
              <a:rPr lang="en-US" dirty="0">
                <a:solidFill>
                  <a:schemeClr val="tx1"/>
                </a:solidFill>
              </a:rPr>
              <a:t>Financial Data Schedule (FDS) Reporting</a:t>
            </a:r>
          </a:p>
          <a:p>
            <a:pPr marL="914400" lvl="1" indent="-285750">
              <a:buFont typeface="Wingdings" panose="05000000000000000000" pitchFamily="2" charset="2"/>
              <a:buChar char="§"/>
            </a:pPr>
            <a:r>
              <a:rPr lang="en-US" dirty="0">
                <a:solidFill>
                  <a:schemeClr val="tx1"/>
                </a:solidFill>
              </a:rPr>
              <a:t>Quarterly CARES Act Reporting</a:t>
            </a:r>
          </a:p>
          <a:p>
            <a:pPr marL="457200" indent="-285750">
              <a:buFont typeface="Arial" panose="020B0604020202020204" pitchFamily="34" charset="0"/>
              <a:buChar char="•"/>
            </a:pPr>
            <a:r>
              <a:rPr lang="en-US" dirty="0">
                <a:solidFill>
                  <a:schemeClr val="tx1"/>
                </a:solidFill>
              </a:rPr>
              <a:t>Clarification of other CARES Act Notices (i.e., PH fees to COCC)</a:t>
            </a:r>
          </a:p>
          <a:p>
            <a:pPr marL="457200" indent="-285750">
              <a:buFont typeface="Arial" panose="020B0604020202020204" pitchFamily="34" charset="0"/>
              <a:buChar char="•"/>
            </a:pPr>
            <a:r>
              <a:rPr lang="en-US" dirty="0">
                <a:solidFill>
                  <a:schemeClr val="tx1"/>
                </a:solidFill>
              </a:rPr>
              <a:t>New policies, waivers, added flexibility (i.e., COCC fees and CARES Act HCV funding)</a:t>
            </a:r>
          </a:p>
        </p:txBody>
      </p:sp>
      <p:sp>
        <p:nvSpPr>
          <p:cNvPr id="8" name="Rectangle: Rounded Corners 7">
            <a:extLst>
              <a:ext uri="{FF2B5EF4-FFF2-40B4-BE49-F238E27FC236}">
                <a16:creationId xmlns:a16="http://schemas.microsoft.com/office/drawing/2014/main" id="{B4656880-FB3C-4A24-A6CE-8E3F5E2E5016}"/>
              </a:ext>
            </a:extLst>
          </p:cNvPr>
          <p:cNvSpPr/>
          <p:nvPr/>
        </p:nvSpPr>
        <p:spPr>
          <a:xfrm>
            <a:off x="2177432" y="3266475"/>
            <a:ext cx="9029451" cy="1167756"/>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sz="1750" dirty="0">
                <a:solidFill>
                  <a:schemeClr val="tx1"/>
                </a:solidFill>
              </a:rPr>
              <a:t>PHA Financial Types – PHA finance officers, PHA accountants, fee accountants, PHA auditors, etc.</a:t>
            </a:r>
          </a:p>
          <a:p>
            <a:pPr marL="457200" indent="-285750">
              <a:buFont typeface="Arial" panose="020B0604020202020204" pitchFamily="34" charset="0"/>
              <a:buChar char="•"/>
            </a:pPr>
            <a:r>
              <a:rPr lang="en-US" sz="1750" dirty="0">
                <a:solidFill>
                  <a:schemeClr val="tx1"/>
                </a:solidFill>
              </a:rPr>
              <a:t>PHA Management – Executive Directors, HCV, and Public Housing program managers, etc.</a:t>
            </a:r>
          </a:p>
          <a:p>
            <a:pPr marL="457200" indent="-285750">
              <a:buFont typeface="Arial" panose="020B0604020202020204" pitchFamily="34" charset="0"/>
              <a:buChar char="•"/>
            </a:pPr>
            <a:r>
              <a:rPr lang="en-US" sz="1750" dirty="0">
                <a:solidFill>
                  <a:schemeClr val="tx1"/>
                </a:solidFill>
              </a:rPr>
              <a:t>HUD financial analysts, auditors and reviewers</a:t>
            </a:r>
          </a:p>
        </p:txBody>
      </p:sp>
      <p:sp>
        <p:nvSpPr>
          <p:cNvPr id="10" name="Rectangle: Rounded Corners 9">
            <a:extLst>
              <a:ext uri="{FF2B5EF4-FFF2-40B4-BE49-F238E27FC236}">
                <a16:creationId xmlns:a16="http://schemas.microsoft.com/office/drawing/2014/main" id="{22924623-1A6D-417C-A93F-900CFFB02A27}"/>
              </a:ext>
            </a:extLst>
          </p:cNvPr>
          <p:cNvSpPr/>
          <p:nvPr/>
        </p:nvSpPr>
        <p:spPr>
          <a:xfrm>
            <a:off x="2074475" y="1865240"/>
            <a:ext cx="9125409" cy="1207292"/>
          </a:xfrm>
          <a:prstGeom prst="round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285750">
              <a:buFont typeface="Arial" panose="020B0604020202020204" pitchFamily="34" charset="0"/>
              <a:buChar char="•"/>
            </a:pPr>
            <a:r>
              <a:rPr lang="en-US" dirty="0">
                <a:solidFill>
                  <a:schemeClr val="tx1"/>
                </a:solidFill>
              </a:rPr>
              <a:t>Provide the background and general reporting concepts needed to frame the detailed reporting guidance included in the notice</a:t>
            </a:r>
          </a:p>
          <a:p>
            <a:pPr marL="457200" indent="-285750">
              <a:buFont typeface="Arial" panose="020B0604020202020204" pitchFamily="34" charset="0"/>
              <a:buChar char="•"/>
            </a:pPr>
            <a:r>
              <a:rPr lang="en-US" dirty="0">
                <a:solidFill>
                  <a:schemeClr val="tx1"/>
                </a:solidFill>
              </a:rPr>
              <a:t>Highlight new policies, clarifications, and flexibilities</a:t>
            </a:r>
          </a:p>
        </p:txBody>
      </p:sp>
      <p:sp>
        <p:nvSpPr>
          <p:cNvPr id="4" name="Oval 3">
            <a:extLst>
              <a:ext uri="{FF2B5EF4-FFF2-40B4-BE49-F238E27FC236}">
                <a16:creationId xmlns:a16="http://schemas.microsoft.com/office/drawing/2014/main" id="{FC1E77D5-3C45-41F8-A334-8C1E37FFFC97}"/>
              </a:ext>
            </a:extLst>
          </p:cNvPr>
          <p:cNvSpPr/>
          <p:nvPr/>
        </p:nvSpPr>
        <p:spPr>
          <a:xfrm>
            <a:off x="616901" y="4974469"/>
            <a:ext cx="1486149" cy="1383384"/>
          </a:xfrm>
          <a:prstGeom prst="ellipse">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Focus of Notice</a:t>
            </a:r>
          </a:p>
        </p:txBody>
      </p:sp>
      <p:sp>
        <p:nvSpPr>
          <p:cNvPr id="5" name="Oval 4">
            <a:extLst>
              <a:ext uri="{FF2B5EF4-FFF2-40B4-BE49-F238E27FC236}">
                <a16:creationId xmlns:a16="http://schemas.microsoft.com/office/drawing/2014/main" id="{91664569-7937-4708-8EDA-8873465761D9}"/>
              </a:ext>
            </a:extLst>
          </p:cNvPr>
          <p:cNvSpPr/>
          <p:nvPr/>
        </p:nvSpPr>
        <p:spPr>
          <a:xfrm>
            <a:off x="616384" y="3208972"/>
            <a:ext cx="1486149" cy="1383384"/>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50" dirty="0"/>
              <a:t>Audience </a:t>
            </a:r>
          </a:p>
        </p:txBody>
      </p:sp>
      <p:sp>
        <p:nvSpPr>
          <p:cNvPr id="9" name="Oval 8">
            <a:extLst>
              <a:ext uri="{FF2B5EF4-FFF2-40B4-BE49-F238E27FC236}">
                <a16:creationId xmlns:a16="http://schemas.microsoft.com/office/drawing/2014/main" id="{DDC483E1-D98F-4063-964D-B3C14723F760}"/>
              </a:ext>
            </a:extLst>
          </p:cNvPr>
          <p:cNvSpPr/>
          <p:nvPr/>
        </p:nvSpPr>
        <p:spPr>
          <a:xfrm>
            <a:off x="541903" y="1782762"/>
            <a:ext cx="1486149" cy="1383384"/>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Goal</a:t>
            </a:r>
          </a:p>
        </p:txBody>
      </p:sp>
    </p:spTree>
    <p:extLst>
      <p:ext uri="{BB962C8B-B14F-4D97-AF65-F5344CB8AC3E}">
        <p14:creationId xmlns:p14="http://schemas.microsoft.com/office/powerpoint/2010/main" val="702382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FDC0A-4ED8-4ADF-BE2B-3AFE281063AF}"/>
              </a:ext>
            </a:extLst>
          </p:cNvPr>
          <p:cNvSpPr>
            <a:spLocks noGrp="1"/>
          </p:cNvSpPr>
          <p:nvPr>
            <p:ph type="title"/>
          </p:nvPr>
        </p:nvSpPr>
        <p:spPr>
          <a:xfrm>
            <a:off x="4424938" y="19484"/>
            <a:ext cx="7767062" cy="875251"/>
          </a:xfrm>
        </p:spPr>
        <p:txBody>
          <a:bodyPr>
            <a:normAutofit/>
          </a:bodyPr>
          <a:lstStyle/>
          <a:p>
            <a:pPr algn="r"/>
            <a:r>
              <a:rPr lang="en-US" sz="4000" b="1" dirty="0"/>
              <a:t>Extensions of Period of Availability </a:t>
            </a:r>
            <a:endParaRPr lang="en-US" sz="4000" b="1" dirty="0">
              <a:highlight>
                <a:srgbClr val="FFFF00"/>
              </a:highlight>
            </a:endParaRPr>
          </a:p>
        </p:txBody>
      </p:sp>
      <p:sp>
        <p:nvSpPr>
          <p:cNvPr id="3" name="Slide Number Placeholder 2">
            <a:extLst>
              <a:ext uri="{FF2B5EF4-FFF2-40B4-BE49-F238E27FC236}">
                <a16:creationId xmlns:a16="http://schemas.microsoft.com/office/drawing/2014/main" id="{7A190FA6-F709-487D-91EF-87249B2CE570}"/>
              </a:ext>
            </a:extLst>
          </p:cNvPr>
          <p:cNvSpPr>
            <a:spLocks noGrp="1"/>
          </p:cNvSpPr>
          <p:nvPr>
            <p:ph type="sldNum" sz="quarter" idx="12"/>
          </p:nvPr>
        </p:nvSpPr>
        <p:spPr/>
        <p:txBody>
          <a:bodyPr/>
          <a:lstStyle/>
          <a:p>
            <a:fld id="{5AC6E65E-92B5-4B18-BE66-17D27D1D6D0B}" type="slidenum">
              <a:rPr lang="en-US" smtClean="0"/>
              <a:t>7</a:t>
            </a:fld>
            <a:endParaRPr lang="en-US"/>
          </a:p>
        </p:txBody>
      </p:sp>
      <p:pic>
        <p:nvPicPr>
          <p:cNvPr id="7" name="Picture 6">
            <a:extLst>
              <a:ext uri="{FF2B5EF4-FFF2-40B4-BE49-F238E27FC236}">
                <a16:creationId xmlns:a16="http://schemas.microsoft.com/office/drawing/2014/main" id="{83368AAE-6DF5-478C-866A-ABFC2AD96E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graphicFrame>
        <p:nvGraphicFramePr>
          <p:cNvPr id="5" name="Table 7">
            <a:extLst>
              <a:ext uri="{FF2B5EF4-FFF2-40B4-BE49-F238E27FC236}">
                <a16:creationId xmlns:a16="http://schemas.microsoft.com/office/drawing/2014/main" id="{141DFE39-4719-4D77-BE53-03B73B3D325D}"/>
              </a:ext>
            </a:extLst>
          </p:cNvPr>
          <p:cNvGraphicFramePr>
            <a:graphicFrameLocks noGrp="1"/>
          </p:cNvGraphicFramePr>
          <p:nvPr>
            <p:extLst>
              <p:ext uri="{D42A27DB-BD31-4B8C-83A1-F6EECF244321}">
                <p14:modId xmlns:p14="http://schemas.microsoft.com/office/powerpoint/2010/main" val="90495318"/>
              </p:ext>
            </p:extLst>
          </p:nvPr>
        </p:nvGraphicFramePr>
        <p:xfrm>
          <a:off x="171044" y="1334514"/>
          <a:ext cx="11169403" cy="5278120"/>
        </p:xfrm>
        <a:graphic>
          <a:graphicData uri="http://schemas.openxmlformats.org/drawingml/2006/table">
            <a:tbl>
              <a:tblPr firstRow="1" bandRow="1">
                <a:tableStyleId>{5C22544A-7EE6-4342-B048-85BDC9FD1C3A}</a:tableStyleId>
              </a:tblPr>
              <a:tblGrid>
                <a:gridCol w="742705">
                  <a:extLst>
                    <a:ext uri="{9D8B030D-6E8A-4147-A177-3AD203B41FA5}">
                      <a16:colId xmlns:a16="http://schemas.microsoft.com/office/drawing/2014/main" val="877832937"/>
                    </a:ext>
                  </a:extLst>
                </a:gridCol>
                <a:gridCol w="3058483">
                  <a:extLst>
                    <a:ext uri="{9D8B030D-6E8A-4147-A177-3AD203B41FA5}">
                      <a16:colId xmlns:a16="http://schemas.microsoft.com/office/drawing/2014/main" val="787966598"/>
                    </a:ext>
                  </a:extLst>
                </a:gridCol>
                <a:gridCol w="7368215">
                  <a:extLst>
                    <a:ext uri="{9D8B030D-6E8A-4147-A177-3AD203B41FA5}">
                      <a16:colId xmlns:a16="http://schemas.microsoft.com/office/drawing/2014/main" val="513714977"/>
                    </a:ext>
                  </a:extLst>
                </a:gridCol>
              </a:tblGrid>
              <a:tr h="370840">
                <a:tc>
                  <a:txBody>
                    <a:bodyPr/>
                    <a:lstStyle/>
                    <a:p>
                      <a:pPr algn="ctr"/>
                      <a:r>
                        <a:rPr lang="en-US" sz="1600" dirty="0"/>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sz="1600" dirty="0"/>
                        <a:t>Funding Category</a:t>
                      </a:r>
                    </a:p>
                  </a:txBody>
                  <a:tcPr>
                    <a:lnT w="12700" cap="flat" cmpd="sng" algn="ctr">
                      <a:solidFill>
                        <a:schemeClr val="tx1"/>
                      </a:solidFill>
                      <a:prstDash val="solid"/>
                      <a:round/>
                      <a:headEnd type="none" w="med" len="med"/>
                      <a:tailEnd type="none" w="med" len="med"/>
                    </a:lnT>
                  </a:tcPr>
                </a:tc>
                <a:tc>
                  <a:txBody>
                    <a:bodyPr/>
                    <a:lstStyle/>
                    <a:p>
                      <a:r>
                        <a:rPr lang="en-US" sz="1600" dirty="0"/>
                        <a:t>Extension of Period of Availability per PIH Notice 2020-24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47930363"/>
                  </a:ext>
                </a:extLst>
              </a:tr>
              <a:tr h="370840">
                <a:tc>
                  <a:txBody>
                    <a:bodyPr/>
                    <a:lstStyle/>
                    <a:p>
                      <a:pPr algn="ctr"/>
                      <a:r>
                        <a:rPr lang="en-US" sz="1600" dirty="0"/>
                        <a:t>1</a:t>
                      </a:r>
                    </a:p>
                  </a:txBody>
                  <a:tcPr>
                    <a:lnL w="12700" cap="flat" cmpd="sng" algn="ctr">
                      <a:solidFill>
                        <a:schemeClr val="tx1"/>
                      </a:solidFill>
                      <a:prstDash val="solid"/>
                      <a:round/>
                      <a:headEnd type="none" w="med" len="med"/>
                      <a:tailEnd type="none" w="med" len="med"/>
                    </a:lnL>
                  </a:tcPr>
                </a:tc>
                <a:tc>
                  <a:txBody>
                    <a:bodyPr/>
                    <a:lstStyle/>
                    <a:p>
                      <a:r>
                        <a:rPr lang="en-US" sz="1600" dirty="0"/>
                        <a:t>CARES Act Operating Fund</a:t>
                      </a:r>
                    </a:p>
                  </a:txBody>
                  <a:tcPr/>
                </a:tc>
                <a:tc>
                  <a:txBody>
                    <a:bodyPr/>
                    <a:lstStyle/>
                    <a:p>
                      <a:pPr marL="285750" lvl="0" indent="-285750" fontAlgn="base">
                        <a:buFont typeface="Arial" panose="020B0604020202020204" pitchFamily="34" charset="0"/>
                        <a:buChar char="•"/>
                      </a:pPr>
                      <a:r>
                        <a:rPr lang="en-US" sz="1600" kern="1200" dirty="0">
                          <a:solidFill>
                            <a:schemeClr val="dk1"/>
                          </a:solidFill>
                          <a:effectLst/>
                          <a:latin typeface="+mn-lt"/>
                          <a:ea typeface="+mn-ea"/>
                          <a:cs typeface="+mn-cs"/>
                        </a:rPr>
                        <a:t>The period of availability for the use of CARES Act Supplemental Public Housing Operating Funds has been extended to December 31, 2021. </a:t>
                      </a:r>
                    </a:p>
                    <a:p>
                      <a:pPr marL="285750" indent="-285750">
                        <a:buFont typeface="Arial" panose="020B0604020202020204" pitchFamily="34" charset="0"/>
                        <a:buChar char="•"/>
                      </a:pPr>
                      <a:r>
                        <a:rPr lang="en-US" sz="1600" kern="1200" dirty="0">
                          <a:solidFill>
                            <a:schemeClr val="dk1"/>
                          </a:solidFill>
                          <a:effectLst/>
                          <a:latin typeface="+mn-lt"/>
                          <a:ea typeface="+mn-ea"/>
                          <a:cs typeface="+mn-cs"/>
                        </a:rPr>
                        <a:t>PHAs may use any available Public Housing Capital and Operating Funds appropriated for Fiscal Years 2020 and prior for any eligible Capital or Operating Fund expense, and for other expanded COVID-19 expenses as included in Notice 2020-07 through December 31, 2021. </a:t>
                      </a:r>
                      <a:endParaRPr lang="en-US" sz="16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241449373"/>
                  </a:ext>
                </a:extLst>
              </a:tr>
              <a:tr h="370840">
                <a:tc>
                  <a:txBody>
                    <a:bodyPr/>
                    <a:lstStyle/>
                    <a:p>
                      <a:pPr algn="ctr"/>
                      <a:r>
                        <a:rPr lang="en-US" sz="1600" dirty="0"/>
                        <a:t>2</a:t>
                      </a:r>
                    </a:p>
                  </a:txBody>
                  <a:tcPr>
                    <a:lnL w="12700" cap="flat" cmpd="sng" algn="ctr">
                      <a:solidFill>
                        <a:schemeClr val="tx1"/>
                      </a:solidFill>
                      <a:prstDash val="solid"/>
                      <a:round/>
                      <a:headEnd type="none" w="med" len="med"/>
                      <a:tailEnd type="none" w="med" len="med"/>
                    </a:lnL>
                  </a:tcPr>
                </a:tc>
                <a:tc>
                  <a:txBody>
                    <a:bodyPr/>
                    <a:lstStyle/>
                    <a:p>
                      <a:r>
                        <a:rPr lang="en-US" sz="1600" dirty="0"/>
                        <a:t>CARES Act – HCV and Mainstream Funds</a:t>
                      </a:r>
                    </a:p>
                  </a:txBody>
                  <a:tcPr/>
                </a:tc>
                <a:tc>
                  <a:txBody>
                    <a:bodyPr/>
                    <a:lstStyle/>
                    <a:p>
                      <a:pPr marL="285750" lvl="0" indent="-285750" fontAlgn="base">
                        <a:buFont typeface="Arial" panose="020B0604020202020204" pitchFamily="34" charset="0"/>
                        <a:buChar char="•"/>
                      </a:pPr>
                      <a:r>
                        <a:rPr lang="en-US" sz="1600" kern="1200" dirty="0">
                          <a:solidFill>
                            <a:schemeClr val="dk1"/>
                          </a:solidFill>
                          <a:effectLst/>
                          <a:latin typeface="+mn-lt"/>
                          <a:ea typeface="+mn-ea"/>
                          <a:cs typeface="+mn-cs"/>
                        </a:rPr>
                        <a:t>Section 4 of PIH Notice 2020-17 CARES Act - HCV Program Supplemental HAP awarded under the Extraordinary Circumstance funds (including those funds awarded for Mainstream) has been extended through December 31, 2021.  However, note that </a:t>
                      </a:r>
                      <a:r>
                        <a:rPr lang="en-US" sz="1600" b="1" kern="1200" dirty="0">
                          <a:solidFill>
                            <a:schemeClr val="dk1"/>
                          </a:solidFill>
                          <a:effectLst/>
                          <a:latin typeface="+mn-lt"/>
                          <a:ea typeface="+mn-ea"/>
                          <a:cs typeface="+mn-cs"/>
                        </a:rPr>
                        <a:t>Shortfall funds</a:t>
                      </a:r>
                      <a:r>
                        <a:rPr lang="en-US" sz="1600" kern="1200" dirty="0">
                          <a:solidFill>
                            <a:schemeClr val="dk1"/>
                          </a:solidFill>
                          <a:effectLst/>
                          <a:latin typeface="+mn-lt"/>
                          <a:ea typeface="+mn-ea"/>
                          <a:cs typeface="+mn-cs"/>
                        </a:rPr>
                        <a:t> are only available through December 31, 2020.   </a:t>
                      </a:r>
                    </a:p>
                    <a:p>
                      <a:pPr marL="285750" indent="-285750">
                        <a:buFont typeface="Arial" panose="020B0604020202020204" pitchFamily="34" charset="0"/>
                        <a:buChar char="•"/>
                      </a:pPr>
                      <a:r>
                        <a:rPr lang="en-US" sz="1600" kern="1200" dirty="0">
                          <a:solidFill>
                            <a:schemeClr val="dk1"/>
                          </a:solidFill>
                          <a:effectLst/>
                          <a:latin typeface="+mn-lt"/>
                          <a:ea typeface="+mn-ea"/>
                          <a:cs typeface="+mn-cs"/>
                        </a:rPr>
                        <a:t>Section 6 of PIH Notice 2020-18 CARES Act - HCV Program Administrative Fees – Second Award provides the period of availability for administrative fee funding, including for any unspent funds initially awarded under PIH Notice 2020-08.  The period of availability for all CARES Act administrative fee is extended to </a:t>
                      </a:r>
                      <a:r>
                        <a:rPr lang="en-US" sz="1600" dirty="0"/>
                        <a:t>December 31, 2021</a:t>
                      </a:r>
                      <a:r>
                        <a:rPr lang="en-US" sz="1600" kern="1200" dirty="0">
                          <a:solidFill>
                            <a:schemeClr val="dk1"/>
                          </a:solidFill>
                          <a:effectLst/>
                          <a:latin typeface="+mn-lt"/>
                          <a:ea typeface="+mn-ea"/>
                          <a:cs typeface="+mn-cs"/>
                        </a:rPr>
                        <a:t>.</a:t>
                      </a:r>
                      <a:endParaRPr lang="en-US" sz="16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46526598"/>
                  </a:ext>
                </a:extLst>
              </a:tr>
              <a:tr h="370840">
                <a:tc>
                  <a:txBody>
                    <a:bodyPr/>
                    <a:lstStyle/>
                    <a:p>
                      <a:pPr algn="ctr"/>
                      <a:r>
                        <a:rPr lang="en-US" sz="1600" dirty="0"/>
                        <a:t>3</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sz="1600" dirty="0"/>
                        <a:t>CARES Act – PBRA Funds for PHA’s Moderate Rehabilitation Program</a:t>
                      </a:r>
                    </a:p>
                  </a:txBody>
                  <a:tcPr>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600" dirty="0"/>
                        <a:t>Section 4 of PIH Notice 2020-20  initially provided the period of availability for the use of CARES Act supplemental Moderate Rehabilitation funds through December 31, 2020.</a:t>
                      </a:r>
                    </a:p>
                    <a:p>
                      <a:pPr marL="285750" indent="-285750">
                        <a:buFont typeface="Arial" panose="020B0604020202020204" pitchFamily="34" charset="0"/>
                        <a:buChar char="•"/>
                      </a:pPr>
                      <a:r>
                        <a:rPr lang="en-US" sz="1600" dirty="0"/>
                        <a:t>This Notice extends the period of availability to December 31, 2021.</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8924735"/>
                  </a:ext>
                </a:extLst>
              </a:tr>
            </a:tbl>
          </a:graphicData>
        </a:graphic>
      </p:graphicFrame>
    </p:spTree>
    <p:extLst>
      <p:ext uri="{BB962C8B-B14F-4D97-AF65-F5344CB8AC3E}">
        <p14:creationId xmlns:p14="http://schemas.microsoft.com/office/powerpoint/2010/main" val="2631440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385915" y="1339595"/>
            <a:ext cx="11154043" cy="4624325"/>
          </a:xfrm>
        </p:spPr>
        <p:txBody>
          <a:bodyPr>
            <a:normAutofit fontScale="92500"/>
          </a:bodyPr>
          <a:lstStyle/>
          <a:p>
            <a:pPr>
              <a:lnSpc>
                <a:spcPct val="110000"/>
              </a:lnSpc>
              <a:spcBef>
                <a:spcPts val="600"/>
              </a:spcBef>
              <a:spcAft>
                <a:spcPts val="300"/>
              </a:spcAft>
            </a:pPr>
            <a:r>
              <a:rPr lang="en-US" sz="2200" dirty="0"/>
              <a:t>The waiver now applies to the HCV and Mainstream Voucher program management fees and bookkeeping fees paid to the COCC</a:t>
            </a:r>
          </a:p>
          <a:p>
            <a:pPr>
              <a:lnSpc>
                <a:spcPct val="110000"/>
              </a:lnSpc>
              <a:spcBef>
                <a:spcPts val="600"/>
              </a:spcBef>
              <a:spcAft>
                <a:spcPts val="300"/>
              </a:spcAft>
            </a:pPr>
            <a:endParaRPr lang="en-US" sz="2200" dirty="0"/>
          </a:p>
          <a:p>
            <a:pPr>
              <a:lnSpc>
                <a:spcPct val="110000"/>
              </a:lnSpc>
              <a:spcBef>
                <a:spcPts val="600"/>
              </a:spcBef>
              <a:spcAft>
                <a:spcPts val="300"/>
              </a:spcAft>
            </a:pPr>
            <a:r>
              <a:rPr lang="en-US" sz="2200" dirty="0"/>
              <a:t>Only CARES Act Supplemental funding may be used to fund the excess of the safe harbor fee rates</a:t>
            </a:r>
          </a:p>
          <a:p>
            <a:pPr>
              <a:lnSpc>
                <a:spcPct val="110000"/>
              </a:lnSpc>
              <a:spcBef>
                <a:spcPts val="600"/>
              </a:spcBef>
              <a:spcAft>
                <a:spcPts val="300"/>
              </a:spcAft>
            </a:pPr>
            <a:endParaRPr lang="en-US" sz="2200" baseline="30000" dirty="0"/>
          </a:p>
          <a:p>
            <a:pPr>
              <a:lnSpc>
                <a:spcPct val="110000"/>
              </a:lnSpc>
              <a:spcBef>
                <a:spcPts val="600"/>
              </a:spcBef>
              <a:spcAft>
                <a:spcPts val="300"/>
              </a:spcAft>
            </a:pPr>
            <a:r>
              <a:rPr lang="en-US" sz="2200" dirty="0"/>
              <a:t>The waiver increases the fee rate but does not change how the fee is earned</a:t>
            </a:r>
          </a:p>
          <a:p>
            <a:pPr>
              <a:lnSpc>
                <a:spcPct val="110000"/>
              </a:lnSpc>
              <a:spcBef>
                <a:spcPts val="600"/>
              </a:spcBef>
              <a:spcAft>
                <a:spcPts val="300"/>
              </a:spcAft>
            </a:pPr>
            <a:endParaRPr lang="en-US" sz="2200" baseline="30000" dirty="0"/>
          </a:p>
          <a:p>
            <a:pPr>
              <a:lnSpc>
                <a:spcPct val="110000"/>
              </a:lnSpc>
              <a:spcBef>
                <a:spcPts val="600"/>
              </a:spcBef>
              <a:spcAft>
                <a:spcPts val="300"/>
              </a:spcAft>
            </a:pPr>
            <a:r>
              <a:rPr lang="en-US" sz="2200" dirty="0"/>
              <a:t>The funds transferred must comply with OMB’s cost reasonableness and cannot exceed the safe harbor by more than 50%</a:t>
            </a:r>
          </a:p>
          <a:p>
            <a:pPr>
              <a:lnSpc>
                <a:spcPct val="110000"/>
              </a:lnSpc>
              <a:spcBef>
                <a:spcPts val="600"/>
              </a:spcBef>
              <a:spcAft>
                <a:spcPts val="300"/>
              </a:spcAft>
            </a:pPr>
            <a:endParaRPr lang="en-US" sz="2200" dirty="0"/>
          </a:p>
          <a:p>
            <a:pPr>
              <a:lnSpc>
                <a:spcPct val="110000"/>
              </a:lnSpc>
              <a:spcBef>
                <a:spcPts val="600"/>
              </a:spcBef>
              <a:spcAft>
                <a:spcPts val="300"/>
              </a:spcAft>
            </a:pPr>
            <a:r>
              <a:rPr lang="en-US" sz="2200" dirty="0"/>
              <a:t>PHAs may retroactively apply this authority for COCC expenses incurred on or after March 27, 2020 </a:t>
            </a:r>
          </a:p>
          <a:p>
            <a:pPr marL="514350" indent="-514350">
              <a:lnSpc>
                <a:spcPct val="110000"/>
              </a:lnSpc>
              <a:spcBef>
                <a:spcPts val="600"/>
              </a:spcBef>
              <a:spcAft>
                <a:spcPts val="300"/>
              </a:spcAft>
              <a:buFont typeface="+mj-lt"/>
              <a:buAutoNum type="arabicPeriod"/>
            </a:pPr>
            <a:endParaRPr lang="en-US" sz="38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8</a:t>
            </a:fld>
            <a:endParaRPr lang="en-US" dirty="0"/>
          </a:p>
        </p:txBody>
      </p:sp>
    </p:spTree>
    <p:extLst>
      <p:ext uri="{BB962C8B-B14F-4D97-AF65-F5344CB8AC3E}">
        <p14:creationId xmlns:p14="http://schemas.microsoft.com/office/powerpoint/2010/main" val="682878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B759E-89B0-4771-B9C3-24B9D063F13B}"/>
              </a:ext>
            </a:extLst>
          </p:cNvPr>
          <p:cNvSpPr>
            <a:spLocks noGrp="1"/>
          </p:cNvSpPr>
          <p:nvPr>
            <p:ph type="title"/>
          </p:nvPr>
        </p:nvSpPr>
        <p:spPr>
          <a:xfrm>
            <a:off x="4542182" y="-1"/>
            <a:ext cx="7649817" cy="1238865"/>
          </a:xfrm>
        </p:spPr>
        <p:txBody>
          <a:bodyPr>
            <a:normAutofit fontScale="90000"/>
          </a:bodyPr>
          <a:lstStyle/>
          <a:p>
            <a:pPr algn="r"/>
            <a:r>
              <a:rPr lang="en-US" sz="4400" b="1"/>
              <a:t>CARES Act Waiver for COCC Fees Above Safe Harbor Rates</a:t>
            </a:r>
            <a:endParaRPr lang="en-US" dirty="0"/>
          </a:p>
        </p:txBody>
      </p:sp>
      <p:sp>
        <p:nvSpPr>
          <p:cNvPr id="3" name="Content Placeholder 2">
            <a:extLst>
              <a:ext uri="{FF2B5EF4-FFF2-40B4-BE49-F238E27FC236}">
                <a16:creationId xmlns:a16="http://schemas.microsoft.com/office/drawing/2014/main" id="{C6D1B684-5497-477A-A0FC-8A2FBBBFFF5E}"/>
              </a:ext>
            </a:extLst>
          </p:cNvPr>
          <p:cNvSpPr>
            <a:spLocks noGrp="1"/>
          </p:cNvSpPr>
          <p:nvPr>
            <p:ph idx="1"/>
          </p:nvPr>
        </p:nvSpPr>
        <p:spPr>
          <a:xfrm>
            <a:off x="385915" y="1339595"/>
            <a:ext cx="11154043" cy="4543045"/>
          </a:xfrm>
        </p:spPr>
        <p:txBody>
          <a:bodyPr>
            <a:normAutofit fontScale="77500" lnSpcReduction="20000"/>
          </a:bodyPr>
          <a:lstStyle/>
          <a:p>
            <a:pPr lvl="0">
              <a:spcBef>
                <a:spcPts val="300"/>
              </a:spcBef>
            </a:pPr>
            <a:endParaRPr lang="en-US" sz="2800" dirty="0"/>
          </a:p>
          <a:p>
            <a:pPr>
              <a:lnSpc>
                <a:spcPct val="110000"/>
              </a:lnSpc>
              <a:spcBef>
                <a:spcPts val="600"/>
              </a:spcBef>
              <a:spcAft>
                <a:spcPts val="300"/>
              </a:spcAft>
            </a:pPr>
            <a:r>
              <a:rPr lang="en-US" dirty="0"/>
              <a:t>Funds transferred to the COCC remain CARES Act funds </a:t>
            </a:r>
          </a:p>
          <a:p>
            <a:pPr lvl="1">
              <a:lnSpc>
                <a:spcPct val="110000"/>
              </a:lnSpc>
              <a:spcBef>
                <a:spcPts val="600"/>
              </a:spcBef>
              <a:spcAft>
                <a:spcPts val="300"/>
              </a:spcAft>
            </a:pPr>
            <a:r>
              <a:rPr lang="en-US" dirty="0"/>
              <a:t>The additional funds transferred to the COCC must be for immediate use and cannot be rolled into the PHA’s COCC reserves.  This means, any additional fees above the safe harbor amounts transferred must be attached to a specific COCC expense and immediately used (i.e., used to pay the associated liability, think Treasury rule)</a:t>
            </a:r>
          </a:p>
          <a:p>
            <a:pPr lvl="1">
              <a:lnSpc>
                <a:spcPct val="110000"/>
              </a:lnSpc>
              <a:spcBef>
                <a:spcPts val="600"/>
              </a:spcBef>
              <a:spcAft>
                <a:spcPts val="300"/>
              </a:spcAft>
            </a:pPr>
            <a:endParaRPr lang="en-US" dirty="0"/>
          </a:p>
          <a:p>
            <a:pPr marL="0" indent="0">
              <a:lnSpc>
                <a:spcPct val="110000"/>
              </a:lnSpc>
              <a:spcBef>
                <a:spcPts val="600"/>
              </a:spcBef>
              <a:spcAft>
                <a:spcPts val="300"/>
              </a:spcAft>
              <a:buNone/>
            </a:pPr>
            <a:r>
              <a:rPr lang="en-US" u="sng" dirty="0"/>
              <a:t>Public Housing CARES Act Funds and COCC Waiver</a:t>
            </a:r>
          </a:p>
          <a:p>
            <a:pPr>
              <a:lnSpc>
                <a:spcPct val="110000"/>
              </a:lnSpc>
              <a:spcBef>
                <a:spcPts val="600"/>
              </a:spcBef>
              <a:spcAft>
                <a:spcPts val="300"/>
              </a:spcAft>
            </a:pPr>
            <a:r>
              <a:rPr lang="en-US" sz="2300" dirty="0"/>
              <a:t>Prior authority limited the waiver to only public housing management fees, bookkeeping fees, and asset management </a:t>
            </a:r>
          </a:p>
          <a:p>
            <a:pPr>
              <a:lnSpc>
                <a:spcPct val="110000"/>
              </a:lnSpc>
              <a:spcBef>
                <a:spcPts val="600"/>
              </a:spcBef>
              <a:spcAft>
                <a:spcPts val="300"/>
              </a:spcAft>
            </a:pPr>
            <a:r>
              <a:rPr lang="en-US" sz="2300" dirty="0"/>
              <a:t>The information on this slide and </a:t>
            </a:r>
            <a:r>
              <a:rPr lang="en-US" sz="2300"/>
              <a:t>slide 8 </a:t>
            </a:r>
            <a:r>
              <a:rPr lang="en-US" sz="2300" dirty="0"/>
              <a:t>applies to the CARES Act Operating Funds</a:t>
            </a:r>
          </a:p>
          <a:p>
            <a:pPr>
              <a:lnSpc>
                <a:spcPct val="110000"/>
              </a:lnSpc>
              <a:spcBef>
                <a:spcPts val="600"/>
              </a:spcBef>
              <a:spcAft>
                <a:spcPts val="300"/>
              </a:spcAft>
            </a:pPr>
            <a:r>
              <a:rPr lang="en-US" sz="2300" dirty="0"/>
              <a:t>The requirements for COCC fees above the safe harbor rates are not new but language is added in the notice to provide clarity</a:t>
            </a:r>
            <a:endParaRPr lang="en-US" dirty="0"/>
          </a:p>
          <a:p>
            <a:pPr lvl="1">
              <a:lnSpc>
                <a:spcPct val="110000"/>
              </a:lnSpc>
              <a:spcBef>
                <a:spcPts val="600"/>
              </a:spcBef>
              <a:spcAft>
                <a:spcPts val="300"/>
              </a:spcAft>
            </a:pPr>
            <a:endParaRPr lang="en-US" dirty="0"/>
          </a:p>
          <a:p>
            <a:pPr lvl="1">
              <a:lnSpc>
                <a:spcPct val="110000"/>
              </a:lnSpc>
              <a:spcBef>
                <a:spcPts val="600"/>
              </a:spcBef>
              <a:spcAft>
                <a:spcPts val="300"/>
              </a:spcAft>
            </a:pPr>
            <a:endParaRPr lang="en-US" dirty="0"/>
          </a:p>
          <a:p>
            <a:pPr marL="0" indent="0">
              <a:buNone/>
            </a:pPr>
            <a:endParaRPr lang="en-US" sz="2000" dirty="0"/>
          </a:p>
          <a:p>
            <a:pPr marL="0" indent="0">
              <a:buNone/>
            </a:pPr>
            <a:endParaRPr lang="en-US" dirty="0"/>
          </a:p>
        </p:txBody>
      </p:sp>
      <p:pic>
        <p:nvPicPr>
          <p:cNvPr id="5" name="Picture 4">
            <a:extLst>
              <a:ext uri="{FF2B5EF4-FFF2-40B4-BE49-F238E27FC236}">
                <a16:creationId xmlns:a16="http://schemas.microsoft.com/office/drawing/2014/main" id="{CA19AB5E-F2C7-417C-92DC-77C5EDA29B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2538"/>
            <a:ext cx="3957035" cy="1148316"/>
          </a:xfrm>
          <a:prstGeom prst="rect">
            <a:avLst/>
          </a:prstGeom>
        </p:spPr>
      </p:pic>
      <p:sp>
        <p:nvSpPr>
          <p:cNvPr id="6" name="Slide Number Placeholder 2">
            <a:extLst>
              <a:ext uri="{FF2B5EF4-FFF2-40B4-BE49-F238E27FC236}">
                <a16:creationId xmlns:a16="http://schemas.microsoft.com/office/drawing/2014/main" id="{C16824A4-EEF4-45A1-9591-49138072CEAF}"/>
              </a:ext>
            </a:extLst>
          </p:cNvPr>
          <p:cNvSpPr>
            <a:spLocks noGrp="1"/>
          </p:cNvSpPr>
          <p:nvPr>
            <p:ph type="sldNum" sz="quarter" idx="12"/>
          </p:nvPr>
        </p:nvSpPr>
        <p:spPr>
          <a:xfrm>
            <a:off x="9448800" y="6356350"/>
            <a:ext cx="2743200" cy="365125"/>
          </a:xfrm>
        </p:spPr>
        <p:txBody>
          <a:bodyPr/>
          <a:lstStyle/>
          <a:p>
            <a:fld id="{5AC6E65E-92B5-4B18-BE66-17D27D1D6D0B}" type="slidenum">
              <a:rPr lang="en-US" smtClean="0"/>
              <a:t>9</a:t>
            </a:fld>
            <a:endParaRPr lang="en-US" dirty="0"/>
          </a:p>
        </p:txBody>
      </p:sp>
    </p:spTree>
    <p:extLst>
      <p:ext uri="{BB962C8B-B14F-4D97-AF65-F5344CB8AC3E}">
        <p14:creationId xmlns:p14="http://schemas.microsoft.com/office/powerpoint/2010/main" val="30243894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A2A00A75FB2BD469FC5BABC27835FFD" ma:contentTypeVersion="12" ma:contentTypeDescription="Create a new document." ma:contentTypeScope="" ma:versionID="f81a635dfd8490a5da20d2c4fbceee5e">
  <xsd:schema xmlns:xsd="http://www.w3.org/2001/XMLSchema" xmlns:xs="http://www.w3.org/2001/XMLSchema" xmlns:p="http://schemas.microsoft.com/office/2006/metadata/properties" xmlns:ns3="c6d93d11-28f8-4e6d-ae4f-5893c68de00b" xmlns:ns4="750983b6-60eb-446f-a2fd-b09d080777e3" targetNamespace="http://schemas.microsoft.com/office/2006/metadata/properties" ma:root="true" ma:fieldsID="1e5c49bcd7963a17e73cb4d38eab090b" ns3:_="" ns4:_="">
    <xsd:import namespace="c6d93d11-28f8-4e6d-ae4f-5893c68de00b"/>
    <xsd:import namespace="750983b6-60eb-446f-a2fd-b09d080777e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6d93d11-28f8-4e6d-ae4f-5893c68de0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50983b6-60eb-446f-a2fd-b09d080777e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750983b6-60eb-446f-a2fd-b09d080777e3">
      <UserInfo>
        <DisplayName>Durham, Steven R</DisplayName>
        <AccountId>22</AccountId>
        <AccountType/>
      </UserInfo>
      <UserInfo>
        <DisplayName>Thomas, Todd C</DisplayName>
        <AccountId>23</AccountId>
        <AccountType/>
      </UserInfo>
      <UserInfo>
        <DisplayName>Shepherd, Monica C</DisplayName>
        <AccountId>24</AccountId>
        <AccountType/>
      </UserInfo>
      <UserInfo>
        <DisplayName>Jones, Ryan E</DisplayName>
        <AccountId>14</AccountId>
        <AccountType/>
      </UserInfo>
      <UserInfo>
        <DisplayName>Radosevich, Tara J</DisplayName>
        <AccountId>25</AccountId>
        <AccountType/>
      </UserInfo>
      <UserInfo>
        <DisplayName>Bilka, Nicholas J</DisplayName>
        <AccountId>26</AccountId>
        <AccountType/>
      </UserInfo>
      <UserInfo>
        <DisplayName>Garcia, Danielle D</DisplayName>
        <AccountId>27</AccountId>
        <AccountType/>
      </UserInfo>
      <UserInfo>
        <DisplayName>Primeaux, Becky L</DisplayName>
        <AccountId>16</AccountId>
        <AccountType/>
      </UserInfo>
      <UserInfo>
        <DisplayName>Dennis, Michael S</DisplayName>
        <AccountId>28</AccountId>
        <AccountType/>
      </UserInfo>
      <UserInfo>
        <DisplayName>Ray, Kymian D</DisplayName>
        <AccountId>29</AccountId>
        <AccountType/>
      </UserInfo>
      <UserInfo>
        <DisplayName>Matthews, Ryan M</DisplayName>
        <AccountId>30</AccountId>
        <AccountType/>
      </UserInfo>
      <UserInfo>
        <DisplayName>Horn, Robyn R</DisplayName>
        <AccountId>31</AccountId>
        <AccountType/>
      </UserInfo>
      <UserInfo>
        <DisplayName>Minish, Neill L</DisplayName>
        <AccountId>32</AccountId>
        <AccountType/>
      </UserInfo>
      <UserInfo>
        <DisplayName>Hashim, Kyleen M</DisplayName>
        <AccountId>33</AccountId>
        <AccountType/>
      </UserInfo>
      <UserInfo>
        <DisplayName>Atallah, Jad K</DisplayName>
        <AccountId>34</AccountId>
        <AccountType/>
      </UserInfo>
      <UserInfo>
        <DisplayName>Zolkowski, Nicholas C</DisplayName>
        <AccountId>35</AccountId>
        <AccountType/>
      </UserInfo>
    </SharedWithUsers>
  </documentManagement>
</p:properties>
</file>

<file path=customXml/itemProps1.xml><?xml version="1.0" encoding="utf-8"?>
<ds:datastoreItem xmlns:ds="http://schemas.openxmlformats.org/officeDocument/2006/customXml" ds:itemID="{E3BC24AB-4B81-4992-93DA-9506CD9EC569}">
  <ds:schemaRefs>
    <ds:schemaRef ds:uri="http://schemas.microsoft.com/sharepoint/v3/contenttype/forms"/>
  </ds:schemaRefs>
</ds:datastoreItem>
</file>

<file path=customXml/itemProps2.xml><?xml version="1.0" encoding="utf-8"?>
<ds:datastoreItem xmlns:ds="http://schemas.openxmlformats.org/officeDocument/2006/customXml" ds:itemID="{E0C9F559-5DCE-45AF-924B-790DD879C3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6d93d11-28f8-4e6d-ae4f-5893c68de00b"/>
    <ds:schemaRef ds:uri="750983b6-60eb-446f-a2fd-b09d080777e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89DDCF-6742-41B7-8F92-C11396C35B98}">
  <ds:schemaRefs>
    <ds:schemaRef ds:uri="http://purl.org/dc/terms/"/>
    <ds:schemaRef ds:uri="http://schemas.microsoft.com/office/2006/documentManagement/types"/>
    <ds:schemaRef ds:uri="750983b6-60eb-446f-a2fd-b09d080777e3"/>
    <ds:schemaRef ds:uri="http://schemas.openxmlformats.org/package/2006/metadata/core-properties"/>
    <ds:schemaRef ds:uri="http://purl.org/dc/elements/1.1/"/>
    <ds:schemaRef ds:uri="http://www.w3.org/XML/1998/namespace"/>
    <ds:schemaRef ds:uri="http://schemas.microsoft.com/office/infopath/2007/PartnerControls"/>
    <ds:schemaRef ds:uri="c6d93d11-28f8-4e6d-ae4f-5893c68de00b"/>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1380</TotalTime>
  <Words>3028</Words>
  <Application>Microsoft Office PowerPoint</Application>
  <PresentationFormat>Widescreen</PresentationFormat>
  <Paragraphs>332</Paragraphs>
  <Slides>28</Slides>
  <Notes>27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Segoe UI</vt:lpstr>
      <vt:lpstr>Segoe UI Symbol</vt:lpstr>
      <vt:lpstr>Times New Roman</vt:lpstr>
      <vt:lpstr>Wingdings</vt:lpstr>
      <vt:lpstr>Office Theme</vt:lpstr>
      <vt:lpstr>CARES Act Reporting Financial Data Schedule (FDS) &amp;  Quarterly Reporting  September 15, 2020</vt:lpstr>
      <vt:lpstr>CDC’s order temporarily halts evictions</vt:lpstr>
      <vt:lpstr>CDC’s order temporarily halts evictions (Continued)</vt:lpstr>
      <vt:lpstr>CDC’s order temporarily halts evictions (Continued)</vt:lpstr>
      <vt:lpstr>PIH Notice 2020-14  Introduction &amp; Agenda</vt:lpstr>
      <vt:lpstr>Introduction to PIH Notice 2020-24</vt:lpstr>
      <vt:lpstr>Extensions of Period of Availability </vt:lpstr>
      <vt:lpstr>CARES Act Waiver for COCC Fees Above Safe Harbor Rates</vt:lpstr>
      <vt:lpstr>CARES Act Waiver for COCC Fees Above Safe Harbor Rates</vt:lpstr>
      <vt:lpstr>Financial Data Schedule Reporting </vt:lpstr>
      <vt:lpstr>Accounting and Reporting Guidelines</vt:lpstr>
      <vt:lpstr>FDS Reporting Concept  </vt:lpstr>
      <vt:lpstr>FDS Reporting - New Columns </vt:lpstr>
      <vt:lpstr>Example – HCV CARES Act Funding </vt:lpstr>
      <vt:lpstr>Example – HCV CARES Act Funding </vt:lpstr>
      <vt:lpstr>Example – HCV CARES Act Funding </vt:lpstr>
      <vt:lpstr>PowerPoint Presentation</vt:lpstr>
      <vt:lpstr>Example Accounting Entries CARES Act Operating Funds</vt:lpstr>
      <vt:lpstr>FDS Reporting Details</vt:lpstr>
      <vt:lpstr>Quarterly Reporting Requirements</vt:lpstr>
      <vt:lpstr>Quarterly Reporting Requirements</vt:lpstr>
      <vt:lpstr>Quarterly Reporting Requirements</vt:lpstr>
      <vt:lpstr>Quarterly Reporting Requirements</vt:lpstr>
      <vt:lpstr>Quarterly Reporting Requirements Activity Levels</vt:lpstr>
      <vt:lpstr>PowerPoint Presentation</vt:lpstr>
      <vt:lpstr>Quarterly Reporting Requirements Quarterly Reporting Aligned to FDS</vt:lpstr>
      <vt:lpstr>Quarterly Reporting Activity Level Reporting For MTW PHAs</vt:lpstr>
      <vt:lpstr>Submit CARES ACT FDS Reporting Questions online or via call to REAC's TAC:       https://www.hud.gov/program_offices/public_indian_housing/reac/support/tac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PIH Managers Call: Covid-19   March 19, 2020</dc:title>
  <dc:creator>Tremayne</dc:creator>
  <cp:lastModifiedBy>Kennedy, Rachel E</cp:lastModifiedBy>
  <cp:revision>95</cp:revision>
  <cp:lastPrinted>2020-08-27T22:02:51Z</cp:lastPrinted>
  <dcterms:created xsi:type="dcterms:W3CDTF">2020-03-18T18:19:36Z</dcterms:created>
  <dcterms:modified xsi:type="dcterms:W3CDTF">2020-10-07T14:28:40Z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0x0101001A2A00A75FB2BD469FC5BABC27835FFD</vt:lpwstr>
  </property>
</Properties>
</file>