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sldIdLst>
    <p:sldId id="256" r:id="rId2"/>
    <p:sldId id="270" r:id="rId3"/>
    <p:sldId id="271" r:id="rId4"/>
    <p:sldId id="258" r:id="rId5"/>
    <p:sldId id="288" r:id="rId6"/>
    <p:sldId id="259" r:id="rId7"/>
    <p:sldId id="264" r:id="rId8"/>
    <p:sldId id="260" r:id="rId9"/>
    <p:sldId id="257" r:id="rId10"/>
    <p:sldId id="289" r:id="rId11"/>
    <p:sldId id="266" r:id="rId12"/>
    <p:sldId id="261" r:id="rId13"/>
    <p:sldId id="265" r:id="rId14"/>
    <p:sldId id="272" r:id="rId15"/>
    <p:sldId id="262" r:id="rId16"/>
    <p:sldId id="290" r:id="rId17"/>
    <p:sldId id="291" r:id="rId18"/>
    <p:sldId id="275" r:id="rId19"/>
    <p:sldId id="269" r:id="rId20"/>
    <p:sldId id="273" r:id="rId21"/>
    <p:sldId id="274" r:id="rId22"/>
    <p:sldId id="276" r:id="rId23"/>
    <p:sldId id="280" r:id="rId24"/>
    <p:sldId id="279" r:id="rId25"/>
    <p:sldId id="278" r:id="rId26"/>
    <p:sldId id="281" r:id="rId27"/>
    <p:sldId id="282" r:id="rId28"/>
    <p:sldId id="277" r:id="rId29"/>
    <p:sldId id="283" r:id="rId30"/>
    <p:sldId id="284" r:id="rId31"/>
    <p:sldId id="285" r:id="rId32"/>
    <p:sldId id="286" r:id="rId33"/>
    <p:sldId id="287" r:id="rId34"/>
    <p:sldId id="293" r:id="rId35"/>
    <p:sldId id="26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16" autoAdjust="0"/>
  </p:normalViewPr>
  <p:slideViewPr>
    <p:cSldViewPr>
      <p:cViewPr varScale="1">
        <p:scale>
          <a:sx n="75" d="100"/>
          <a:sy n="75" d="100"/>
        </p:scale>
        <p:origin x="2118" y="72"/>
      </p:cViewPr>
      <p:guideLst>
        <p:guide orient="horz" pos="2160"/>
        <p:guide pos="2880"/>
      </p:guideLst>
    </p:cSldViewPr>
  </p:slideViewPr>
  <p:outlineViewPr>
    <p:cViewPr>
      <p:scale>
        <a:sx n="33" d="100"/>
        <a:sy n="33" d="100"/>
      </p:scale>
      <p:origin x="0" y="-16506"/>
    </p:cViewPr>
  </p:outlineViewPr>
  <p:notesTextViewPr>
    <p:cViewPr>
      <p:scale>
        <a:sx n="1" d="1"/>
        <a:sy n="1" d="1"/>
      </p:scale>
      <p:origin x="0" y="0"/>
    </p:cViewPr>
  </p:notesTextViewPr>
  <p:notesViewPr>
    <p:cSldViewPr>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3730F-E40B-4C1D-9490-BEF122FC61AC}" type="datetimeFigureOut">
              <a:rPr lang="en-US" smtClean="0"/>
              <a:t>1/10/2017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70C6C-5606-4B9F-BB23-F8481A5D7B25}" type="slidenum">
              <a:rPr lang="en-US" smtClean="0"/>
              <a:t>‹#›</a:t>
            </a:fld>
            <a:endParaRPr lang="en-US"/>
          </a:p>
        </p:txBody>
      </p:sp>
    </p:spTree>
    <p:extLst>
      <p:ext uri="{BB962C8B-B14F-4D97-AF65-F5344CB8AC3E}">
        <p14:creationId xmlns:p14="http://schemas.microsoft.com/office/powerpoint/2010/main" val="397000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70C6C-5606-4B9F-BB23-F8481A5D7B25}" type="slidenum">
              <a:rPr lang="en-US" smtClean="0"/>
              <a:t>8</a:t>
            </a:fld>
            <a:endParaRPr lang="en-US"/>
          </a:p>
        </p:txBody>
      </p:sp>
    </p:spTree>
    <p:extLst>
      <p:ext uri="{BB962C8B-B14F-4D97-AF65-F5344CB8AC3E}">
        <p14:creationId xmlns:p14="http://schemas.microsoft.com/office/powerpoint/2010/main" val="331121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attempt to enter the FHA number, but receive no results, you must</a:t>
            </a:r>
            <a:r>
              <a:rPr lang="en-US" baseline="0" dirty="0"/>
              <a:t> click on the “Missing FHA Number” tab and enter the required information, to have the FHA number entered into the Portal for future use.</a:t>
            </a:r>
            <a:endParaRPr lang="en-US" dirty="0"/>
          </a:p>
        </p:txBody>
      </p:sp>
      <p:sp>
        <p:nvSpPr>
          <p:cNvPr id="4" name="Slide Number Placeholder 3"/>
          <p:cNvSpPr>
            <a:spLocks noGrp="1"/>
          </p:cNvSpPr>
          <p:nvPr>
            <p:ph type="sldNum" sz="quarter" idx="10"/>
          </p:nvPr>
        </p:nvSpPr>
        <p:spPr/>
        <p:txBody>
          <a:bodyPr/>
          <a:lstStyle/>
          <a:p>
            <a:fld id="{DFB70C6C-5606-4B9F-BB23-F8481A5D7B25}" type="slidenum">
              <a:rPr lang="en-US" smtClean="0"/>
              <a:t>9</a:t>
            </a:fld>
            <a:endParaRPr lang="en-US"/>
          </a:p>
        </p:txBody>
      </p:sp>
    </p:spTree>
    <p:extLst>
      <p:ext uri="{BB962C8B-B14F-4D97-AF65-F5344CB8AC3E}">
        <p14:creationId xmlns:p14="http://schemas.microsoft.com/office/powerpoint/2010/main" val="122906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attempt to enter the FHA number, but receive no results, you must</a:t>
            </a:r>
            <a:r>
              <a:rPr lang="en-US" baseline="0" dirty="0"/>
              <a:t> click on the “Missing FHA Number” tab and enter the required information, to have the FHA number entered into the Portal for future use.</a:t>
            </a:r>
            <a:endParaRPr lang="en-US" dirty="0"/>
          </a:p>
        </p:txBody>
      </p:sp>
      <p:sp>
        <p:nvSpPr>
          <p:cNvPr id="4" name="Slide Number Placeholder 3"/>
          <p:cNvSpPr>
            <a:spLocks noGrp="1"/>
          </p:cNvSpPr>
          <p:nvPr>
            <p:ph type="sldNum" sz="quarter" idx="10"/>
          </p:nvPr>
        </p:nvSpPr>
        <p:spPr/>
        <p:txBody>
          <a:bodyPr/>
          <a:lstStyle/>
          <a:p>
            <a:fld id="{DFB70C6C-5606-4B9F-BB23-F8481A5D7B25}" type="slidenum">
              <a:rPr lang="en-US" smtClean="0"/>
              <a:t>10</a:t>
            </a:fld>
            <a:endParaRPr lang="en-US"/>
          </a:p>
        </p:txBody>
      </p:sp>
    </p:spTree>
    <p:extLst>
      <p:ext uri="{BB962C8B-B14F-4D97-AF65-F5344CB8AC3E}">
        <p14:creationId xmlns:p14="http://schemas.microsoft.com/office/powerpoint/2010/main" val="177128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FHA Number Not Found box will pop</a:t>
            </a:r>
            <a:r>
              <a:rPr lang="en-US" baseline="0" dirty="0"/>
              <a:t> up.  Enter the required information and submit it.  This request will be sent to the HHCP Customer Service e-mail box, where it will be processed accordingly.</a:t>
            </a:r>
            <a:endParaRPr lang="en-US" dirty="0"/>
          </a:p>
        </p:txBody>
      </p:sp>
      <p:sp>
        <p:nvSpPr>
          <p:cNvPr id="4" name="Slide Number Placeholder 3"/>
          <p:cNvSpPr>
            <a:spLocks noGrp="1"/>
          </p:cNvSpPr>
          <p:nvPr>
            <p:ph type="sldNum" sz="quarter" idx="10"/>
          </p:nvPr>
        </p:nvSpPr>
        <p:spPr/>
        <p:txBody>
          <a:bodyPr/>
          <a:lstStyle/>
          <a:p>
            <a:fld id="{DFB70C6C-5606-4B9F-BB23-F8481A5D7B25}" type="slidenum">
              <a:rPr lang="en-US" smtClean="0"/>
              <a:t>11</a:t>
            </a:fld>
            <a:endParaRPr lang="en-US"/>
          </a:p>
        </p:txBody>
      </p:sp>
    </p:spTree>
    <p:extLst>
      <p:ext uri="{BB962C8B-B14F-4D97-AF65-F5344CB8AC3E}">
        <p14:creationId xmlns:p14="http://schemas.microsoft.com/office/powerpoint/2010/main" val="3340859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FHA number is available,</a:t>
            </a:r>
            <a:r>
              <a:rPr lang="en-US" baseline="0" dirty="0"/>
              <a:t> the Property’s name and address will automatically fill.</a:t>
            </a:r>
            <a:endParaRPr lang="en-US" dirty="0"/>
          </a:p>
        </p:txBody>
      </p:sp>
      <p:sp>
        <p:nvSpPr>
          <p:cNvPr id="4" name="Slide Number Placeholder 3"/>
          <p:cNvSpPr>
            <a:spLocks noGrp="1"/>
          </p:cNvSpPr>
          <p:nvPr>
            <p:ph type="sldNum" sz="quarter" idx="10"/>
          </p:nvPr>
        </p:nvSpPr>
        <p:spPr/>
        <p:txBody>
          <a:bodyPr/>
          <a:lstStyle/>
          <a:p>
            <a:fld id="{DFB70C6C-5606-4B9F-BB23-F8481A5D7B25}" type="slidenum">
              <a:rPr lang="en-US" smtClean="0"/>
              <a:t>12</a:t>
            </a:fld>
            <a:endParaRPr lang="en-US"/>
          </a:p>
        </p:txBody>
      </p:sp>
    </p:spTree>
    <p:extLst>
      <p:ext uri="{BB962C8B-B14F-4D97-AF65-F5344CB8AC3E}">
        <p14:creationId xmlns:p14="http://schemas.microsoft.com/office/powerpoint/2010/main" val="1576542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the symbols mean.</a:t>
            </a:r>
          </a:p>
        </p:txBody>
      </p:sp>
      <p:sp>
        <p:nvSpPr>
          <p:cNvPr id="4" name="Slide Number Placeholder 3"/>
          <p:cNvSpPr>
            <a:spLocks noGrp="1"/>
          </p:cNvSpPr>
          <p:nvPr>
            <p:ph type="sldNum" sz="quarter" idx="10"/>
          </p:nvPr>
        </p:nvSpPr>
        <p:spPr/>
        <p:txBody>
          <a:bodyPr/>
          <a:lstStyle/>
          <a:p>
            <a:fld id="{DFB70C6C-5606-4B9F-BB23-F8481A5D7B25}" type="slidenum">
              <a:rPr lang="en-US" smtClean="0"/>
              <a:t>32</a:t>
            </a:fld>
            <a:endParaRPr lang="en-US"/>
          </a:p>
        </p:txBody>
      </p:sp>
    </p:spTree>
    <p:extLst>
      <p:ext uri="{BB962C8B-B14F-4D97-AF65-F5344CB8AC3E}">
        <p14:creationId xmlns:p14="http://schemas.microsoft.com/office/powerpoint/2010/main" val="3795625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the symbols mean.</a:t>
            </a:r>
          </a:p>
        </p:txBody>
      </p:sp>
      <p:sp>
        <p:nvSpPr>
          <p:cNvPr id="4" name="Slide Number Placeholder 3"/>
          <p:cNvSpPr>
            <a:spLocks noGrp="1"/>
          </p:cNvSpPr>
          <p:nvPr>
            <p:ph type="sldNum" sz="quarter" idx="10"/>
          </p:nvPr>
        </p:nvSpPr>
        <p:spPr/>
        <p:txBody>
          <a:bodyPr/>
          <a:lstStyle/>
          <a:p>
            <a:fld id="{DFB70C6C-5606-4B9F-BB23-F8481A5D7B25}" type="slidenum">
              <a:rPr lang="en-US" smtClean="0"/>
              <a:t>33</a:t>
            </a:fld>
            <a:endParaRPr lang="en-US"/>
          </a:p>
        </p:txBody>
      </p:sp>
    </p:spTree>
    <p:extLst>
      <p:ext uri="{BB962C8B-B14F-4D97-AF65-F5344CB8AC3E}">
        <p14:creationId xmlns:p14="http://schemas.microsoft.com/office/powerpoint/2010/main" val="225817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70C6C-5606-4B9F-BB23-F8481A5D7B25}" type="slidenum">
              <a:rPr lang="en-US" smtClean="0"/>
              <a:t>34</a:t>
            </a:fld>
            <a:endParaRPr lang="en-US"/>
          </a:p>
        </p:txBody>
      </p:sp>
    </p:spTree>
    <p:extLst>
      <p:ext uri="{BB962C8B-B14F-4D97-AF65-F5344CB8AC3E}">
        <p14:creationId xmlns:p14="http://schemas.microsoft.com/office/powerpoint/2010/main" val="1419535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E71C9E-E873-2544-B58A-E47806145BF2}"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87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71C9E-E873-2544-B58A-E47806145BF2}"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69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71C9E-E873-2544-B58A-E47806145BF2}"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58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71C9E-E873-2544-B58A-E47806145BF2}"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70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E71C9E-E873-2544-B58A-E47806145BF2}"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150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71C9E-E873-2544-B58A-E47806145BF2}"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24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71C9E-E873-2544-B58A-E47806145BF2}" type="datetimeFigureOut">
              <a:rPr lang="en-US" smtClean="0">
                <a:solidFill>
                  <a:prstClr val="black">
                    <a:tint val="75000"/>
                  </a:prstClr>
                </a:solidFill>
              </a:rPr>
              <a:pPr/>
              <a:t>1/10/2017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70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E71C9E-E873-2544-B58A-E47806145BF2}" type="datetimeFigureOut">
              <a:rPr lang="en-US" smtClean="0">
                <a:solidFill>
                  <a:prstClr val="black">
                    <a:tint val="75000"/>
                  </a:prstClr>
                </a:solidFill>
              </a:rPr>
              <a:pPr/>
              <a:t>1/10/2017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27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71C9E-E873-2544-B58A-E47806145BF2}" type="datetimeFigureOut">
              <a:rPr lang="en-US" smtClean="0">
                <a:solidFill>
                  <a:prstClr val="black">
                    <a:tint val="75000"/>
                  </a:prstClr>
                </a:solidFill>
              </a:rPr>
              <a:pPr/>
              <a:t>1/10/2017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98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E71C9E-E873-2544-B58A-E47806145BF2}"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02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E71C9E-E873-2544-B58A-E47806145BF2}"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98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BE71C9E-E873-2544-B58A-E47806145BF2}" type="datetimeFigureOut">
              <a:rPr lang="en-US" smtClean="0">
                <a:solidFill>
                  <a:prstClr val="black">
                    <a:tint val="75000"/>
                  </a:prstClr>
                </a:solidFill>
              </a:rPr>
              <a:pPr defTabSz="457200"/>
              <a:t>1/10/2017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635BF7B-F4BA-064F-8313-92D42CD4D70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205238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HHCP@HUD.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232R4Rrequest@hud.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1829761"/>
          </a:xfrm>
        </p:spPr>
        <p:txBody>
          <a:bodyPr>
            <a:normAutofit fontScale="90000"/>
          </a:bodyPr>
          <a:lstStyle/>
          <a:p>
            <a:r>
              <a:rPr lang="en-US" dirty="0"/>
              <a:t>232 Healthcare Portal Instructions for 232 Lenders</a:t>
            </a:r>
            <a:br>
              <a:rPr lang="en-US" dirty="0"/>
            </a:br>
            <a:br>
              <a:rPr lang="en-US" dirty="0"/>
            </a:br>
            <a:r>
              <a:rPr lang="en-US" dirty="0"/>
              <a:t>Processing a Reserve for Replacement Request</a:t>
            </a:r>
            <a:br>
              <a:rPr lang="en-US" dirty="0"/>
            </a:br>
            <a:br>
              <a:rPr lang="en-US" dirty="0"/>
            </a:br>
            <a:r>
              <a:rPr lang="en-US" dirty="0"/>
              <a:t>Presented by Tiffani Tyer</a:t>
            </a:r>
          </a:p>
        </p:txBody>
      </p:sp>
      <p:sp>
        <p:nvSpPr>
          <p:cNvPr id="5" name="Date Placeholder 4"/>
          <p:cNvSpPr>
            <a:spLocks noGrp="1"/>
          </p:cNvSpPr>
          <p:nvPr>
            <p:ph type="dt" sz="half" idx="10"/>
          </p:nvPr>
        </p:nvSpPr>
        <p:spPr/>
        <p:txBody>
          <a:bodyPr/>
          <a:lstStyle/>
          <a:p>
            <a:r>
              <a:rPr lang="en-US" dirty="0">
                <a:solidFill>
                  <a:schemeClr val="tx1"/>
                </a:solidFill>
              </a:rPr>
              <a:t>January 4, 2017</a:t>
            </a:r>
          </a:p>
        </p:txBody>
      </p:sp>
      <p:sp>
        <p:nvSpPr>
          <p:cNvPr id="6" name="Slide Number Placeholder 5"/>
          <p:cNvSpPr>
            <a:spLocks noGrp="1"/>
          </p:cNvSpPr>
          <p:nvPr>
            <p:ph type="sldNum" sz="quarter" idx="12"/>
          </p:nvPr>
        </p:nvSpPr>
        <p:spPr/>
        <p:txBody>
          <a:bodyPr/>
          <a:lstStyle/>
          <a:p>
            <a:fld id="{15B965DB-A423-4A63-A9CD-09F9A993376A}" type="slidenum">
              <a:rPr lang="en-US" smtClean="0"/>
              <a:t>1</a:t>
            </a:fld>
            <a:endParaRPr lang="en-US"/>
          </a:p>
        </p:txBody>
      </p:sp>
    </p:spTree>
    <p:extLst>
      <p:ext uri="{BB962C8B-B14F-4D97-AF65-F5344CB8AC3E}">
        <p14:creationId xmlns:p14="http://schemas.microsoft.com/office/powerpoint/2010/main" val="485925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BFB9E00-32CE-46D3-9BCA-23815500A2F1}"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10</a:t>
            </a:fld>
            <a:endParaRPr lang="en-US"/>
          </a:p>
        </p:txBody>
      </p:sp>
      <p:pic>
        <p:nvPicPr>
          <p:cNvPr id="8" name="Picture 7"/>
          <p:cNvPicPr/>
          <p:nvPr/>
        </p:nvPicPr>
        <p:blipFill rotWithShape="1">
          <a:blip r:embed="rId3">
            <a:extLst>
              <a:ext uri="{28A0092B-C50C-407E-A947-70E740481C1C}">
                <a14:useLocalDpi xmlns:a14="http://schemas.microsoft.com/office/drawing/2010/main" val="0"/>
              </a:ext>
            </a:extLst>
          </a:blip>
          <a:srcRect l="5768" t="12205" r="10578" b="3254"/>
          <a:stretch/>
        </p:blipFill>
        <p:spPr bwMode="auto">
          <a:xfrm>
            <a:off x="228601" y="381000"/>
            <a:ext cx="8686800" cy="5715000"/>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H="1">
            <a:off x="5486400" y="1219200"/>
            <a:ext cx="914400"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34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F084A7-5DC8-4F7B-85FA-728A30479C84}" type="datetime1">
              <a:rPr lang="en-US" smtClean="0">
                <a:solidFill>
                  <a:schemeClr val="bg1"/>
                </a:solidFill>
              </a:rPr>
              <a:t>1/10/2017</a:t>
            </a:fld>
            <a:endParaRPr lang="en-US" dirty="0">
              <a:solidFill>
                <a:schemeClr val="bg1"/>
              </a:solidFill>
            </a:endParaRPr>
          </a:p>
        </p:txBody>
      </p:sp>
      <p:sp>
        <p:nvSpPr>
          <p:cNvPr id="4" name="Slide Number Placeholder 3"/>
          <p:cNvSpPr>
            <a:spLocks noGrp="1"/>
          </p:cNvSpPr>
          <p:nvPr>
            <p:ph type="sldNum" sz="quarter" idx="12"/>
          </p:nvPr>
        </p:nvSpPr>
        <p:spPr/>
        <p:txBody>
          <a:bodyPr/>
          <a:lstStyle/>
          <a:p>
            <a:fld id="{15B965DB-A423-4A63-A9CD-09F9A993376A}" type="slidenum">
              <a:rPr lang="en-US" smtClean="0"/>
              <a:t>11</a:t>
            </a:fld>
            <a:endParaRPr lang="en-US"/>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29968" t="30831" r="30449" b="18974"/>
          <a:stretch/>
        </p:blipFill>
        <p:spPr bwMode="auto">
          <a:xfrm>
            <a:off x="152400" y="381000"/>
            <a:ext cx="8686800" cy="5715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207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3432F8-5BB1-4343-BCC1-5F96A913DF01}"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12</a:t>
            </a:fld>
            <a:endParaRPr lang="en-US"/>
          </a:p>
        </p:txBody>
      </p:sp>
      <p:sp>
        <p:nvSpPr>
          <p:cNvPr id="2" name="Content Placeholder 1"/>
          <p:cNvSpPr>
            <a:spLocks noGrp="1"/>
          </p:cNvSpPr>
          <p:nvPr>
            <p:ph idx="1"/>
          </p:nvPr>
        </p:nvSpPr>
        <p:spPr/>
        <p:txBody>
          <a:bodyPr>
            <a:normAutofit/>
          </a:bodyPr>
          <a:lstStyle/>
          <a:p>
            <a:pPr lvl="0"/>
            <a:r>
              <a:rPr lang="en-US" dirty="0"/>
              <a:t>The Property Name automatically fills once the property’s FHA Number is selected. </a:t>
            </a:r>
          </a:p>
          <a:p>
            <a:pPr lvl="0"/>
            <a:r>
              <a:rPr lang="en-US" dirty="0"/>
              <a:t>Review the Property Address for accuracy:</a:t>
            </a:r>
          </a:p>
          <a:p>
            <a:pPr lvl="1"/>
            <a:r>
              <a:rPr lang="en-US" dirty="0"/>
              <a:t>Street Address</a:t>
            </a:r>
          </a:p>
          <a:p>
            <a:pPr lvl="1"/>
            <a:r>
              <a:rPr lang="en-US" dirty="0"/>
              <a:t>City</a:t>
            </a:r>
          </a:p>
          <a:p>
            <a:pPr lvl="1"/>
            <a:r>
              <a:rPr lang="en-US" dirty="0"/>
              <a:t>State</a:t>
            </a:r>
          </a:p>
          <a:p>
            <a:pPr lvl="1"/>
            <a:r>
              <a:rPr lang="en-US" dirty="0"/>
              <a:t>Zip Code</a:t>
            </a:r>
          </a:p>
          <a:p>
            <a:endParaRPr lang="en-US" dirty="0"/>
          </a:p>
        </p:txBody>
      </p:sp>
    </p:spTree>
    <p:extLst>
      <p:ext uri="{BB962C8B-B14F-4D97-AF65-F5344CB8AC3E}">
        <p14:creationId xmlns:p14="http://schemas.microsoft.com/office/powerpoint/2010/main" val="2060455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F084A7-5DC8-4F7B-85FA-728A30479C84}" type="datetime1">
              <a:rPr lang="en-US" smtClean="0">
                <a:solidFill>
                  <a:schemeClr val="bg1"/>
                </a:solidFill>
              </a:rPr>
              <a:t>1/10/2017</a:t>
            </a:fld>
            <a:endParaRPr lang="en-US" dirty="0">
              <a:solidFill>
                <a:schemeClr val="bg1"/>
              </a:solidFill>
            </a:endParaRPr>
          </a:p>
        </p:txBody>
      </p:sp>
      <p:sp>
        <p:nvSpPr>
          <p:cNvPr id="4" name="Slide Number Placeholder 3"/>
          <p:cNvSpPr>
            <a:spLocks noGrp="1"/>
          </p:cNvSpPr>
          <p:nvPr>
            <p:ph type="sldNum" sz="quarter" idx="12"/>
          </p:nvPr>
        </p:nvSpPr>
        <p:spPr/>
        <p:txBody>
          <a:bodyPr/>
          <a:lstStyle/>
          <a:p>
            <a:fld id="{15B965DB-A423-4A63-A9CD-09F9A993376A}" type="slidenum">
              <a:rPr lang="en-US" smtClean="0"/>
              <a:t>13</a:t>
            </a:fld>
            <a:endParaRPr lang="en-US"/>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4103" t="30576" r="17308" b="3176"/>
          <a:stretch/>
        </p:blipFill>
        <p:spPr bwMode="auto">
          <a:xfrm>
            <a:off x="228600" y="381001"/>
            <a:ext cx="8763000" cy="55292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8648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525963"/>
          </a:xfrm>
        </p:spPr>
        <p:txBody>
          <a:bodyPr>
            <a:normAutofit/>
          </a:bodyPr>
          <a:lstStyle/>
          <a:p>
            <a:pPr lvl="0"/>
            <a:r>
              <a:rPr lang="en-US" dirty="0"/>
              <a:t>If any part of the address is incorrect, make the necessary changes, and an e-mail will be sent to HUD Administrators to be updated in our systems.  </a:t>
            </a:r>
          </a:p>
          <a:p>
            <a:pPr marL="0" lvl="0" indent="0">
              <a:buNone/>
            </a:pPr>
            <a:r>
              <a:rPr lang="en-US" dirty="0"/>
              <a:t>Please note that this update may take 5 to 10 business days.</a:t>
            </a:r>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963139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15</a:t>
            </a:fld>
            <a:endParaRPr lang="en-US"/>
          </a:p>
        </p:txBody>
      </p:sp>
      <p:pic>
        <p:nvPicPr>
          <p:cNvPr id="8" name="Picture 7"/>
          <p:cNvPicPr/>
          <p:nvPr/>
        </p:nvPicPr>
        <p:blipFill rotWithShape="1">
          <a:blip r:embed="rId2">
            <a:extLst>
              <a:ext uri="{28A0092B-C50C-407E-A947-70E740481C1C}">
                <a14:useLocalDpi xmlns:a14="http://schemas.microsoft.com/office/drawing/2010/main" val="0"/>
              </a:ext>
            </a:extLst>
          </a:blip>
          <a:srcRect l="6090" t="18159" r="10577"/>
          <a:stretch/>
        </p:blipFill>
        <p:spPr bwMode="auto">
          <a:xfrm>
            <a:off x="304800" y="457200"/>
            <a:ext cx="8610599" cy="5538787"/>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H="1">
            <a:off x="6324600" y="3810000"/>
            <a:ext cx="914400"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537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525963"/>
          </a:xfrm>
        </p:spPr>
        <p:txBody>
          <a:bodyPr>
            <a:normAutofit/>
          </a:bodyPr>
          <a:lstStyle/>
          <a:p>
            <a:pPr lvl="0"/>
            <a:r>
              <a:rPr lang="en-US" dirty="0"/>
              <a:t>Select Yes if you are submitting as a Lender Delegate (complete the remaining sections of the form and send HUD your decision).</a:t>
            </a:r>
          </a:p>
          <a:p>
            <a:endParaRPr lang="en-US" dirty="0"/>
          </a:p>
        </p:txBody>
      </p:sp>
    </p:spTree>
    <p:extLst>
      <p:ext uri="{BB962C8B-B14F-4D97-AF65-F5344CB8AC3E}">
        <p14:creationId xmlns:p14="http://schemas.microsoft.com/office/powerpoint/2010/main" val="266216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17</a:t>
            </a:fld>
            <a:endParaRPr lang="en-US"/>
          </a:p>
        </p:txBody>
      </p:sp>
      <p:pic>
        <p:nvPicPr>
          <p:cNvPr id="8" name="Picture 7"/>
          <p:cNvPicPr/>
          <p:nvPr/>
        </p:nvPicPr>
        <p:blipFill rotWithShape="1">
          <a:blip r:embed="rId2">
            <a:extLst>
              <a:ext uri="{28A0092B-C50C-407E-A947-70E740481C1C}">
                <a14:useLocalDpi xmlns:a14="http://schemas.microsoft.com/office/drawing/2010/main" val="0"/>
              </a:ext>
            </a:extLst>
          </a:blip>
          <a:srcRect l="6090" t="18159" r="10577"/>
          <a:stretch/>
        </p:blipFill>
        <p:spPr bwMode="auto">
          <a:xfrm>
            <a:off x="304800" y="457200"/>
            <a:ext cx="8610599" cy="5538787"/>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H="1">
            <a:off x="6096000" y="5029200"/>
            <a:ext cx="914400"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7396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82000" cy="5562600"/>
          </a:xfrm>
        </p:spPr>
        <p:txBody>
          <a:bodyPr anchor="ctr">
            <a:normAutofit fontScale="92500" lnSpcReduction="10000"/>
          </a:bodyPr>
          <a:lstStyle/>
          <a:p>
            <a:pPr marL="0" indent="0" algn="ctr">
              <a:buNone/>
            </a:pPr>
            <a:endParaRPr lang="en-US" b="1" dirty="0"/>
          </a:p>
          <a:p>
            <a:pPr lvl="0"/>
            <a:r>
              <a:rPr lang="en-US" dirty="0"/>
              <a:t>Select the appropriate radio button to verify if the request is for an Advance of funds (Please note that this is a required field):</a:t>
            </a:r>
          </a:p>
          <a:p>
            <a:pPr marL="0" lvl="0" indent="0">
              <a:buNone/>
            </a:pPr>
            <a:endParaRPr lang="en-US" dirty="0"/>
          </a:p>
          <a:p>
            <a:pPr lvl="1"/>
            <a:r>
              <a:rPr lang="en-US" dirty="0"/>
              <a:t>If the request is for an advance of funds, you will be directed to upload an unexpired OHP 9250, 9250a and any contract or evidential information you may have regarding this request.</a:t>
            </a:r>
          </a:p>
          <a:p>
            <a:pPr marL="457200" lvl="1" indent="0">
              <a:buNone/>
            </a:pPr>
            <a:endParaRPr lang="en-US" dirty="0"/>
          </a:p>
          <a:p>
            <a:pPr lvl="1"/>
            <a:r>
              <a:rPr lang="en-US" dirty="0"/>
              <a:t>If the request is not for an advance of funds, you will attach an unexpired OHP 9250 and 9250a.</a:t>
            </a:r>
          </a:p>
          <a:p>
            <a:pPr marL="457200" lvl="1" indent="0">
              <a:buNone/>
            </a:pPr>
            <a:endParaRPr lang="en-US" dirty="0"/>
          </a:p>
          <a:p>
            <a:pPr marL="0" indent="0">
              <a:buNone/>
            </a:pPr>
            <a:endParaRPr lang="en-US" dirty="0"/>
          </a:p>
        </p:txBody>
      </p:sp>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18</a:t>
            </a:fld>
            <a:endParaRPr lang="en-US"/>
          </a:p>
        </p:txBody>
      </p:sp>
    </p:spTree>
    <p:extLst>
      <p:ext uri="{BB962C8B-B14F-4D97-AF65-F5344CB8AC3E}">
        <p14:creationId xmlns:p14="http://schemas.microsoft.com/office/powerpoint/2010/main" val="1078484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19</a:t>
            </a:fld>
            <a:endParaRPr lang="en-US"/>
          </a:p>
        </p:txBody>
      </p:sp>
      <p:pic>
        <p:nvPicPr>
          <p:cNvPr id="7" name="Content Placeholder 6"/>
          <p:cNvPicPr>
            <a:picLocks noGrp="1"/>
          </p:cNvPicPr>
          <p:nvPr>
            <p:ph idx="1"/>
          </p:nvPr>
        </p:nvPicPr>
        <p:blipFill rotWithShape="1">
          <a:blip r:embed="rId2">
            <a:extLst>
              <a:ext uri="{28A0092B-C50C-407E-A947-70E740481C1C}">
                <a14:useLocalDpi xmlns:a14="http://schemas.microsoft.com/office/drawing/2010/main" val="0"/>
              </a:ext>
            </a:extLst>
          </a:blip>
          <a:srcRect l="12019" t="12205" r="26122" b="3254"/>
          <a:stretch/>
        </p:blipFill>
        <p:spPr bwMode="auto">
          <a:xfrm>
            <a:off x="304800" y="457200"/>
            <a:ext cx="8382000" cy="5668963"/>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a:off x="838200" y="2209800"/>
            <a:ext cx="685800"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69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38200"/>
          </a:xfrm>
        </p:spPr>
        <p:txBody>
          <a:bodyPr>
            <a:noAutofit/>
          </a:bodyPr>
          <a:lstStyle/>
          <a:p>
            <a:r>
              <a:rPr lang="en-US" sz="3600" b="1" dirty="0"/>
              <a:t>SUBMITTING A RESERVE FOR REPLACEMENT ESCROW REQUESTS</a:t>
            </a:r>
            <a:br>
              <a:rPr lang="en-US" sz="3600" b="1" dirty="0"/>
            </a:br>
            <a:endParaRPr lang="en-US" sz="3600" dirty="0"/>
          </a:p>
        </p:txBody>
      </p:sp>
      <p:sp>
        <p:nvSpPr>
          <p:cNvPr id="3" name="Content Placeholder 2"/>
          <p:cNvSpPr>
            <a:spLocks noGrp="1"/>
          </p:cNvSpPr>
          <p:nvPr>
            <p:ph idx="1"/>
          </p:nvPr>
        </p:nvSpPr>
        <p:spPr>
          <a:xfrm>
            <a:off x="457200" y="2133600"/>
            <a:ext cx="8534400" cy="3763963"/>
          </a:xfrm>
        </p:spPr>
        <p:txBody>
          <a:bodyPr>
            <a:normAutofit fontScale="92500" lnSpcReduction="20000"/>
          </a:bodyPr>
          <a:lstStyle/>
          <a:p>
            <a:r>
              <a:rPr lang="en-US" dirty="0"/>
              <a:t>There are two types of Reserve for Replacement request submissions:</a:t>
            </a:r>
          </a:p>
          <a:p>
            <a:pPr lvl="1"/>
            <a:r>
              <a:rPr lang="en-US" dirty="0"/>
              <a:t>Lender Delegated:</a:t>
            </a:r>
          </a:p>
          <a:p>
            <a:pPr lvl="2"/>
            <a:r>
              <a:rPr lang="en-US" dirty="0"/>
              <a:t>Approved by Lender: </a:t>
            </a:r>
          </a:p>
          <a:p>
            <a:pPr lvl="3"/>
            <a:r>
              <a:rPr lang="en-US" dirty="0"/>
              <a:t>Follow instructions for Non-Lender Delegated submissions, also enter the “Total Accepted Amount”. </a:t>
            </a:r>
          </a:p>
          <a:p>
            <a:pPr lvl="3"/>
            <a:r>
              <a:rPr lang="en-US" dirty="0"/>
              <a:t>No further action required by HUD.</a:t>
            </a:r>
          </a:p>
          <a:p>
            <a:pPr lvl="1"/>
            <a:r>
              <a:rPr lang="en-US" dirty="0"/>
              <a:t>Non-Lender Delegated:</a:t>
            </a:r>
          </a:p>
          <a:p>
            <a:pPr lvl="2"/>
            <a:r>
              <a:rPr lang="en-US" dirty="0"/>
              <a:t>May be Auto approved - No additional action required by HUD.</a:t>
            </a:r>
          </a:p>
          <a:p>
            <a:pPr lvl="2"/>
            <a:r>
              <a:rPr lang="en-US" dirty="0"/>
              <a:t>Forwarded to AE for further review.</a:t>
            </a:r>
          </a:p>
          <a:p>
            <a:pPr lvl="2"/>
            <a:endParaRPr lang="en-US" dirty="0"/>
          </a:p>
        </p:txBody>
      </p:sp>
    </p:spTree>
    <p:extLst>
      <p:ext uri="{BB962C8B-B14F-4D97-AF65-F5344CB8AC3E}">
        <p14:creationId xmlns:p14="http://schemas.microsoft.com/office/powerpoint/2010/main" val="1664570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20</a:t>
            </a:fld>
            <a:endParaRPr lang="en-US"/>
          </a:p>
        </p:txBody>
      </p:sp>
      <p:sp>
        <p:nvSpPr>
          <p:cNvPr id="2" name="Content Placeholder 1"/>
          <p:cNvSpPr>
            <a:spLocks noGrp="1"/>
          </p:cNvSpPr>
          <p:nvPr>
            <p:ph idx="1"/>
          </p:nvPr>
        </p:nvSpPr>
        <p:spPr>
          <a:xfrm>
            <a:off x="457200" y="1981200"/>
            <a:ext cx="8229600" cy="4114800"/>
          </a:xfrm>
        </p:spPr>
        <p:txBody>
          <a:bodyPr>
            <a:normAutofit fontScale="92500" lnSpcReduction="20000"/>
          </a:bodyPr>
          <a:lstStyle/>
          <a:p>
            <a:r>
              <a:rPr lang="en-US" dirty="0"/>
              <a:t>How many units does the facility have? - Enter the number of units in the facility – this amount is the number of rooms the facility is licensed for.</a:t>
            </a:r>
          </a:p>
          <a:p>
            <a:pPr marL="0" indent="0">
              <a:buNone/>
            </a:pPr>
            <a:endParaRPr lang="en-US" dirty="0"/>
          </a:p>
          <a:p>
            <a:pPr lvl="0"/>
            <a:r>
              <a:rPr lang="en-US" dirty="0"/>
              <a:t>Reserve Account Balance - Enter the Reserve Account Balance for this property. </a:t>
            </a:r>
          </a:p>
          <a:p>
            <a:pPr marL="0" lvl="0" indent="0">
              <a:buNone/>
            </a:pPr>
            <a:endParaRPr lang="en-US" dirty="0"/>
          </a:p>
          <a:p>
            <a:pPr lvl="0"/>
            <a:r>
              <a:rPr lang="en-US" dirty="0"/>
              <a:t>As of - Enter the date of which you are providing the Reserve Account Balance for.</a:t>
            </a:r>
          </a:p>
          <a:p>
            <a:endParaRPr lang="en-US" dirty="0"/>
          </a:p>
        </p:txBody>
      </p:sp>
      <p:sp>
        <p:nvSpPr>
          <p:cNvPr id="4" name="TextBox 3"/>
          <p:cNvSpPr txBox="1"/>
          <p:nvPr/>
        </p:nvSpPr>
        <p:spPr>
          <a:xfrm>
            <a:off x="914400" y="381000"/>
            <a:ext cx="7086600" cy="1200329"/>
          </a:xfrm>
          <a:prstGeom prst="rect">
            <a:avLst/>
          </a:prstGeom>
          <a:noFill/>
        </p:spPr>
        <p:txBody>
          <a:bodyPr wrap="square" rtlCol="0">
            <a:spAutoFit/>
          </a:bodyPr>
          <a:lstStyle/>
          <a:p>
            <a:pPr algn="ctr"/>
            <a:r>
              <a:rPr lang="en-US" sz="3600" dirty="0"/>
              <a:t>ENTER THE REMAINING INFORMATION AS REQUIRED</a:t>
            </a:r>
          </a:p>
        </p:txBody>
      </p:sp>
    </p:spTree>
    <p:extLst>
      <p:ext uri="{BB962C8B-B14F-4D97-AF65-F5344CB8AC3E}">
        <p14:creationId xmlns:p14="http://schemas.microsoft.com/office/powerpoint/2010/main" val="3092219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21</a:t>
            </a:fld>
            <a:endParaRPr lang="en-US"/>
          </a:p>
        </p:txBody>
      </p:sp>
      <p:pic>
        <p:nvPicPr>
          <p:cNvPr id="7" name="Content Placeholder 6"/>
          <p:cNvPicPr>
            <a:picLocks noGrp="1"/>
          </p:cNvPicPr>
          <p:nvPr>
            <p:ph idx="1"/>
          </p:nvPr>
        </p:nvPicPr>
        <p:blipFill rotWithShape="1">
          <a:blip r:embed="rId2">
            <a:extLst>
              <a:ext uri="{28A0092B-C50C-407E-A947-70E740481C1C}">
                <a14:useLocalDpi xmlns:a14="http://schemas.microsoft.com/office/drawing/2010/main" val="0"/>
              </a:ext>
            </a:extLst>
          </a:blip>
          <a:srcRect l="12340" t="15777" r="25802"/>
          <a:stretch/>
        </p:blipFill>
        <p:spPr bwMode="auto">
          <a:xfrm>
            <a:off x="457200" y="533400"/>
            <a:ext cx="8229599" cy="55927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5115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22</a:t>
            </a:fld>
            <a:endParaRPr lang="en-US"/>
          </a:p>
        </p:txBody>
      </p:sp>
      <p:sp>
        <p:nvSpPr>
          <p:cNvPr id="2" name="Content Placeholder 1"/>
          <p:cNvSpPr>
            <a:spLocks noGrp="1"/>
          </p:cNvSpPr>
          <p:nvPr>
            <p:ph idx="1"/>
          </p:nvPr>
        </p:nvSpPr>
        <p:spPr>
          <a:xfrm>
            <a:off x="459545" y="533400"/>
            <a:ext cx="8229600" cy="5486400"/>
          </a:xfrm>
        </p:spPr>
        <p:txBody>
          <a:bodyPr>
            <a:normAutofit/>
          </a:bodyPr>
          <a:lstStyle/>
          <a:p>
            <a:pPr lvl="0"/>
            <a:r>
              <a:rPr lang="en-US" dirty="0"/>
              <a:t>Please Verify Reserve Account Balance - Re-enter the Reserve Account Balance for validation purpose.</a:t>
            </a:r>
          </a:p>
          <a:p>
            <a:pPr marL="0" indent="0">
              <a:buNone/>
            </a:pPr>
            <a:endParaRPr lang="en-US" dirty="0"/>
          </a:p>
          <a:p>
            <a:pPr lvl="0"/>
            <a:r>
              <a:rPr lang="en-US" dirty="0"/>
              <a:t>Total Purchase Amount - Enter the amount of the total purchase amounts.</a:t>
            </a:r>
          </a:p>
          <a:p>
            <a:pPr marL="0" indent="0">
              <a:buNone/>
            </a:pPr>
            <a:endParaRPr lang="en-US" dirty="0"/>
          </a:p>
          <a:p>
            <a:r>
              <a:rPr lang="en-US" dirty="0"/>
              <a:t>Total Requested Amount – This is the amount that’s being requested for reimbursement</a:t>
            </a:r>
          </a:p>
        </p:txBody>
      </p:sp>
    </p:spTree>
    <p:extLst>
      <p:ext uri="{BB962C8B-B14F-4D97-AF65-F5344CB8AC3E}">
        <p14:creationId xmlns:p14="http://schemas.microsoft.com/office/powerpoint/2010/main" val="2159650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23</a:t>
            </a:fld>
            <a:endParaRPr lang="en-US"/>
          </a:p>
        </p:txBody>
      </p:sp>
      <p:sp>
        <p:nvSpPr>
          <p:cNvPr id="2" name="Content Placeholder 1"/>
          <p:cNvSpPr>
            <a:spLocks noGrp="1"/>
          </p:cNvSpPr>
          <p:nvPr>
            <p:ph idx="1"/>
          </p:nvPr>
        </p:nvSpPr>
        <p:spPr>
          <a:xfrm>
            <a:off x="457200" y="457200"/>
            <a:ext cx="8229600" cy="5715000"/>
          </a:xfrm>
        </p:spPr>
        <p:txBody>
          <a:bodyPr>
            <a:normAutofit fontScale="92500" lnSpcReduction="10000"/>
          </a:bodyPr>
          <a:lstStyle/>
          <a:p>
            <a:pPr lvl="0"/>
            <a:r>
              <a:rPr lang="en-US" dirty="0"/>
              <a:t>Is any single item greater than $50,000 - Select the appropriate radio button to determine if there is any single item greater than $50,000.</a:t>
            </a:r>
          </a:p>
          <a:p>
            <a:pPr lvl="1"/>
            <a:r>
              <a:rPr lang="en-US" dirty="0"/>
              <a:t>If yes, please submit three bids for each item exceeding $50,000.</a:t>
            </a:r>
          </a:p>
          <a:p>
            <a:pPr lvl="1"/>
            <a:r>
              <a:rPr lang="en-US" dirty="0"/>
              <a:t>If no, continue to the next questions.</a:t>
            </a:r>
          </a:p>
          <a:p>
            <a:pPr marL="0" indent="0">
              <a:buNone/>
            </a:pPr>
            <a:r>
              <a:rPr lang="en-US" dirty="0"/>
              <a:t>       </a:t>
            </a:r>
          </a:p>
          <a:p>
            <a:pPr lvl="0"/>
            <a:r>
              <a:rPr lang="en-US" dirty="0"/>
              <a:t>Were any of the items purchased more than 365 days ago? – Select the appropriate radio button to determine if there is any purchase more than 365 days older than the R4R request.</a:t>
            </a:r>
          </a:p>
          <a:p>
            <a:pPr lvl="1"/>
            <a:r>
              <a:rPr lang="en-US" dirty="0"/>
              <a:t>If yes, please submit all invoices, receipts, contracts, pictures, etc.   </a:t>
            </a:r>
          </a:p>
          <a:p>
            <a:endParaRPr lang="en-US" dirty="0"/>
          </a:p>
        </p:txBody>
      </p:sp>
    </p:spTree>
    <p:extLst>
      <p:ext uri="{BB962C8B-B14F-4D97-AF65-F5344CB8AC3E}">
        <p14:creationId xmlns:p14="http://schemas.microsoft.com/office/powerpoint/2010/main" val="1363364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24</a:t>
            </a:fld>
            <a:endParaRPr lang="en-US"/>
          </a:p>
        </p:txBody>
      </p:sp>
      <p:sp>
        <p:nvSpPr>
          <p:cNvPr id="2" name="Content Placeholder 1"/>
          <p:cNvSpPr>
            <a:spLocks noGrp="1"/>
          </p:cNvSpPr>
          <p:nvPr>
            <p:ph idx="1"/>
          </p:nvPr>
        </p:nvSpPr>
        <p:spPr>
          <a:xfrm>
            <a:off x="460717" y="381000"/>
            <a:ext cx="8229600" cy="5638800"/>
          </a:xfrm>
        </p:spPr>
        <p:txBody>
          <a:bodyPr>
            <a:normAutofit/>
          </a:bodyPr>
          <a:lstStyle/>
          <a:p>
            <a:pPr lvl="0"/>
            <a:r>
              <a:rPr lang="en-US" dirty="0"/>
              <a:t>Does the R4R request propose remodeling, adding to, subtracting from, reconstruction, or demolishing a portion of the mortgaged project? - Select the appropriate radio button and attached documents accordingly.</a:t>
            </a:r>
          </a:p>
          <a:p>
            <a:pPr marL="0" indent="0">
              <a:buNone/>
            </a:pPr>
            <a:endParaRPr lang="en-US" dirty="0"/>
          </a:p>
          <a:p>
            <a:pPr lvl="0"/>
            <a:r>
              <a:rPr lang="en-US" dirty="0"/>
              <a:t>Is the release being used to cover any portion of the mortgage? – Select the appropriate radio button and attached documents accordingly.</a:t>
            </a:r>
          </a:p>
          <a:p>
            <a:endParaRPr lang="en-US" dirty="0"/>
          </a:p>
        </p:txBody>
      </p:sp>
    </p:spTree>
    <p:extLst>
      <p:ext uri="{BB962C8B-B14F-4D97-AF65-F5344CB8AC3E}">
        <p14:creationId xmlns:p14="http://schemas.microsoft.com/office/powerpoint/2010/main" val="3852194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25</a:t>
            </a:fld>
            <a:endParaRPr lang="en-US"/>
          </a:p>
        </p:txBody>
      </p:sp>
      <p:sp>
        <p:nvSpPr>
          <p:cNvPr id="2" name="Content Placeholder 1"/>
          <p:cNvSpPr>
            <a:spLocks noGrp="1"/>
          </p:cNvSpPr>
          <p:nvPr>
            <p:ph idx="1"/>
          </p:nvPr>
        </p:nvSpPr>
        <p:spPr>
          <a:xfrm>
            <a:off x="490025" y="685800"/>
            <a:ext cx="8229600" cy="4525963"/>
          </a:xfrm>
        </p:spPr>
        <p:txBody>
          <a:bodyPr/>
          <a:lstStyle/>
          <a:p>
            <a:r>
              <a:rPr lang="en-US" dirty="0"/>
              <a:t>Servicer Comments – Select the appropriate radio button to signify that you would like to leave a comment.  You can enter up to 50 characters into this field, to be seen by HUD.</a:t>
            </a:r>
          </a:p>
          <a:p>
            <a:endParaRPr lang="en-US" dirty="0"/>
          </a:p>
        </p:txBody>
      </p:sp>
    </p:spTree>
    <p:extLst>
      <p:ext uri="{BB962C8B-B14F-4D97-AF65-F5344CB8AC3E}">
        <p14:creationId xmlns:p14="http://schemas.microsoft.com/office/powerpoint/2010/main" val="1807027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26</a:t>
            </a:fld>
            <a:endParaRPr lang="en-US"/>
          </a:p>
        </p:txBody>
      </p:sp>
      <p:pic>
        <p:nvPicPr>
          <p:cNvPr id="7" name="Content Placeholder 6"/>
          <p:cNvPicPr>
            <a:picLocks noGrp="1"/>
          </p:cNvPicPr>
          <p:nvPr>
            <p:ph idx="1"/>
          </p:nvPr>
        </p:nvPicPr>
        <p:blipFill rotWithShape="1">
          <a:blip r:embed="rId2">
            <a:extLst>
              <a:ext uri="{28A0092B-C50C-407E-A947-70E740481C1C}">
                <a14:useLocalDpi xmlns:a14="http://schemas.microsoft.com/office/drawing/2010/main" val="0"/>
              </a:ext>
            </a:extLst>
          </a:blip>
          <a:srcRect l="5449" t="12503" r="28366" b="8910"/>
          <a:stretch/>
        </p:blipFill>
        <p:spPr bwMode="auto">
          <a:xfrm>
            <a:off x="152401" y="304800"/>
            <a:ext cx="8763000" cy="5791200"/>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flipH="1">
            <a:off x="7848600" y="5943600"/>
            <a:ext cx="914400"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7423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27</a:t>
            </a:fld>
            <a:endParaRPr lang="en-US"/>
          </a:p>
        </p:txBody>
      </p:sp>
      <p:sp>
        <p:nvSpPr>
          <p:cNvPr id="2" name="Content Placeholder 1"/>
          <p:cNvSpPr>
            <a:spLocks noGrp="1"/>
          </p:cNvSpPr>
          <p:nvPr>
            <p:ph idx="1"/>
          </p:nvPr>
        </p:nvSpPr>
        <p:spPr>
          <a:xfrm>
            <a:off x="152400" y="304800"/>
            <a:ext cx="8763000" cy="5821363"/>
          </a:xfrm>
        </p:spPr>
        <p:txBody>
          <a:bodyPr>
            <a:normAutofit/>
          </a:bodyPr>
          <a:lstStyle/>
          <a:p>
            <a:pPr lvl="0"/>
            <a:r>
              <a:rPr lang="en-US" dirty="0"/>
              <a:t>Enter the required Evidential Information, such as the most current 9250, 9250a and any additional documents identified throughout the submission process.</a:t>
            </a:r>
          </a:p>
          <a:p>
            <a:pPr marL="0" indent="0">
              <a:buNone/>
            </a:pPr>
            <a:endParaRPr lang="en-US" dirty="0"/>
          </a:p>
          <a:p>
            <a:pPr lvl="0"/>
            <a:r>
              <a:rPr lang="en-US" dirty="0"/>
              <a:t>Attach Other -  Attach documents that cannot be titled as an Invoice, receipt, contract, or picture.</a:t>
            </a:r>
          </a:p>
          <a:p>
            <a:pPr lvl="1"/>
            <a:r>
              <a:rPr lang="en-US" dirty="0"/>
              <a:t>If you attach “Other” documents, please describe the type of document you are submitting.</a:t>
            </a:r>
          </a:p>
          <a:p>
            <a:endParaRPr lang="en-US" dirty="0"/>
          </a:p>
        </p:txBody>
      </p:sp>
    </p:spTree>
    <p:extLst>
      <p:ext uri="{BB962C8B-B14F-4D97-AF65-F5344CB8AC3E}">
        <p14:creationId xmlns:p14="http://schemas.microsoft.com/office/powerpoint/2010/main" val="2013813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28</a:t>
            </a:fld>
            <a:endParaRPr lang="en-US"/>
          </a:p>
        </p:txBody>
      </p:sp>
      <p:pic>
        <p:nvPicPr>
          <p:cNvPr id="7" name="Content Placeholder 6"/>
          <p:cNvPicPr>
            <a:picLocks noGrp="1"/>
          </p:cNvPicPr>
          <p:nvPr>
            <p:ph idx="1"/>
          </p:nvPr>
        </p:nvPicPr>
        <p:blipFill rotWithShape="1">
          <a:blip r:embed="rId2">
            <a:extLst>
              <a:ext uri="{28A0092B-C50C-407E-A947-70E740481C1C}">
                <a14:useLocalDpi xmlns:a14="http://schemas.microsoft.com/office/drawing/2010/main" val="0"/>
              </a:ext>
            </a:extLst>
          </a:blip>
          <a:srcRect l="23398" t="12503" r="41667"/>
          <a:stretch/>
        </p:blipFill>
        <p:spPr bwMode="auto">
          <a:xfrm>
            <a:off x="152400" y="304800"/>
            <a:ext cx="8763000" cy="58213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1746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29</a:t>
            </a:fld>
            <a:endParaRPr lang="en-US"/>
          </a:p>
        </p:txBody>
      </p:sp>
      <p:sp>
        <p:nvSpPr>
          <p:cNvPr id="2" name="Content Placeholder 1"/>
          <p:cNvSpPr>
            <a:spLocks noGrp="1"/>
          </p:cNvSpPr>
          <p:nvPr>
            <p:ph idx="1"/>
          </p:nvPr>
        </p:nvSpPr>
        <p:spPr>
          <a:xfrm>
            <a:off x="457200" y="2514601"/>
            <a:ext cx="8229600" cy="2819400"/>
          </a:xfrm>
        </p:spPr>
        <p:txBody>
          <a:bodyPr>
            <a:normAutofit/>
          </a:bodyPr>
          <a:lstStyle/>
          <a:p>
            <a:r>
              <a:rPr lang="en-US" dirty="0"/>
              <a:t>Read and accept the Acknowledgement language before submission.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1320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38200"/>
          </a:xfrm>
        </p:spPr>
        <p:txBody>
          <a:bodyPr>
            <a:noAutofit/>
          </a:bodyPr>
          <a:lstStyle/>
          <a:p>
            <a:r>
              <a:rPr lang="en-US" sz="3600" b="1" dirty="0"/>
              <a:t>REVIEWING AND PROCESSING RESERVE FOR REPLACEMENT ESCROW REQUESTS</a:t>
            </a:r>
            <a:br>
              <a:rPr lang="en-US" sz="3600" b="1" dirty="0"/>
            </a:br>
            <a:endParaRPr lang="en-US" sz="3600" dirty="0"/>
          </a:p>
        </p:txBody>
      </p:sp>
      <p:sp>
        <p:nvSpPr>
          <p:cNvPr id="3" name="Content Placeholder 2"/>
          <p:cNvSpPr>
            <a:spLocks noGrp="1"/>
          </p:cNvSpPr>
          <p:nvPr>
            <p:ph idx="1"/>
          </p:nvPr>
        </p:nvSpPr>
        <p:spPr>
          <a:xfrm>
            <a:off x="457200" y="1905000"/>
            <a:ext cx="8458200" cy="4221163"/>
          </a:xfrm>
        </p:spPr>
        <p:txBody>
          <a:bodyPr>
            <a:normAutofit fontScale="92500"/>
          </a:bodyPr>
          <a:lstStyle/>
          <a:p>
            <a:r>
              <a:rPr lang="en-US" dirty="0"/>
              <a:t>This section will provide instructions on submitting a Reserve for Replacement (R4R) requests submitted by HUD approved Lenders.</a:t>
            </a:r>
          </a:p>
          <a:p>
            <a:pPr lvl="1"/>
            <a:r>
              <a:rPr lang="en-US" dirty="0"/>
              <a:t>Click on the Asset Management tab.</a:t>
            </a:r>
          </a:p>
          <a:p>
            <a:pPr lvl="1"/>
            <a:r>
              <a:rPr lang="en-US" dirty="0"/>
              <a:t>Click on Reserve for Replacement Submission Form</a:t>
            </a:r>
          </a:p>
          <a:p>
            <a:pPr lvl="1"/>
            <a:r>
              <a:rPr lang="en-US" dirty="0"/>
              <a:t>Enter the Date of Borrower’s Request – This information comes from the date the Borrower/Agent signed the 9250a that was submitted.</a:t>
            </a:r>
          </a:p>
          <a:p>
            <a:pPr lvl="2"/>
            <a:r>
              <a:rPr lang="en-US" dirty="0"/>
              <a:t>The Date of Servicer’s Submission will populate automatically.</a:t>
            </a:r>
          </a:p>
          <a:p>
            <a:pPr lvl="1"/>
            <a:endParaRPr lang="en-US" dirty="0"/>
          </a:p>
          <a:p>
            <a:endParaRPr lang="en-US" dirty="0"/>
          </a:p>
        </p:txBody>
      </p:sp>
    </p:spTree>
    <p:extLst>
      <p:ext uri="{BB962C8B-B14F-4D97-AF65-F5344CB8AC3E}">
        <p14:creationId xmlns:p14="http://schemas.microsoft.com/office/powerpoint/2010/main" val="1770163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30</a:t>
            </a:fld>
            <a:endParaRPr lang="en-US"/>
          </a:p>
        </p:txBody>
      </p:sp>
      <p:sp>
        <p:nvSpPr>
          <p:cNvPr id="3" name="Content Placeholder 2"/>
          <p:cNvSpPr>
            <a:spLocks noGrp="1"/>
          </p:cNvSpPr>
          <p:nvPr>
            <p:ph idx="1"/>
          </p:nvPr>
        </p:nvSpPr>
        <p:spPr>
          <a:xfrm>
            <a:off x="228600" y="304800"/>
            <a:ext cx="8763000" cy="5821363"/>
          </a:xfrm>
        </p:spPr>
        <p:txBody>
          <a:bodyPr>
            <a:normAutofit fontScale="92500" lnSpcReduction="20000"/>
          </a:bodyPr>
          <a:lstStyle/>
          <a:p>
            <a:pPr lvl="0"/>
            <a:r>
              <a:rPr lang="en-US" dirty="0"/>
              <a:t>Submit – Click submit when you have entered all required information and attached all required documents.</a:t>
            </a:r>
          </a:p>
          <a:p>
            <a:pPr lvl="1"/>
            <a:r>
              <a:rPr lang="en-US" dirty="0"/>
              <a:t>If you are a Lender Delegate, your recommendation will immediately be captured, and you will receive an e-mail notifying you of HUD’s receipt of the Reserve for Replacement Decision.</a:t>
            </a:r>
          </a:p>
          <a:p>
            <a:pPr lvl="1"/>
            <a:r>
              <a:rPr lang="en-US" dirty="0"/>
              <a:t>If the submission is not Lender Delegated, and the request is auto-approved, you will receive an e-mail notifying you of the auto-approval.</a:t>
            </a:r>
          </a:p>
          <a:p>
            <a:pPr lvl="1"/>
            <a:r>
              <a:rPr lang="en-US" dirty="0"/>
              <a:t>If the submission is not Lender Delegated or auto-approved, you will receive an e-mail, notifying you of the request being reviewed by the HUD Account Executive (AE).</a:t>
            </a:r>
          </a:p>
          <a:p>
            <a:pPr lvl="2"/>
            <a:r>
              <a:rPr lang="en-US" dirty="0"/>
              <a:t>Following HUD AE review/decision, you will receive an e-mail containing the results of the request.</a:t>
            </a:r>
          </a:p>
          <a:p>
            <a:endParaRPr lang="en-US" dirty="0"/>
          </a:p>
        </p:txBody>
      </p:sp>
    </p:spTree>
    <p:extLst>
      <p:ext uri="{BB962C8B-B14F-4D97-AF65-F5344CB8AC3E}">
        <p14:creationId xmlns:p14="http://schemas.microsoft.com/office/powerpoint/2010/main" val="2310363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31</a:t>
            </a:fld>
            <a:endParaRPr lang="en-US"/>
          </a:p>
        </p:txBody>
      </p:sp>
      <p:sp>
        <p:nvSpPr>
          <p:cNvPr id="3" name="Content Placeholder 2"/>
          <p:cNvSpPr>
            <a:spLocks noGrp="1"/>
          </p:cNvSpPr>
          <p:nvPr>
            <p:ph idx="1"/>
          </p:nvPr>
        </p:nvSpPr>
        <p:spPr/>
        <p:txBody>
          <a:bodyPr/>
          <a:lstStyle/>
          <a:p>
            <a:r>
              <a:rPr lang="en-US" dirty="0"/>
              <a:t>After submitting the request, the Portal will automatically take you to the “My Task” section of the Portal where you can view the submission and its status.   </a:t>
            </a:r>
          </a:p>
        </p:txBody>
      </p:sp>
    </p:spTree>
    <p:extLst>
      <p:ext uri="{BB962C8B-B14F-4D97-AF65-F5344CB8AC3E}">
        <p14:creationId xmlns:p14="http://schemas.microsoft.com/office/powerpoint/2010/main" val="1517824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32</a:t>
            </a:fld>
            <a:endParaRPr lang="en-US"/>
          </a:p>
        </p:txBody>
      </p:sp>
      <p:pic>
        <p:nvPicPr>
          <p:cNvPr id="7" name="Content Placeholder 6"/>
          <p:cNvPicPr>
            <a:picLocks noGrp="1"/>
          </p:cNvPicPr>
          <p:nvPr>
            <p:ph idx="1"/>
          </p:nvPr>
        </p:nvPicPr>
        <p:blipFill rotWithShape="1">
          <a:blip r:embed="rId3" cstate="print">
            <a:extLst>
              <a:ext uri="{28A0092B-C50C-407E-A947-70E740481C1C}">
                <a14:useLocalDpi xmlns:a14="http://schemas.microsoft.com/office/drawing/2010/main" val="0"/>
              </a:ext>
            </a:extLst>
          </a:blip>
          <a:srcRect t="16052"/>
          <a:stretch/>
        </p:blipFill>
        <p:spPr bwMode="auto">
          <a:xfrm>
            <a:off x="228600" y="457200"/>
            <a:ext cx="8763000" cy="5715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9499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33</a:t>
            </a:fld>
            <a:endParaRPr lang="en-US"/>
          </a:p>
        </p:txBody>
      </p:sp>
      <p:sp>
        <p:nvSpPr>
          <p:cNvPr id="2" name="Content Placeholder 1"/>
          <p:cNvSpPr>
            <a:spLocks noGrp="1"/>
          </p:cNvSpPr>
          <p:nvPr>
            <p:ph idx="1"/>
          </p:nvPr>
        </p:nvSpPr>
        <p:spPr>
          <a:xfrm>
            <a:off x="457200" y="762000"/>
            <a:ext cx="8229600" cy="5364163"/>
          </a:xfrm>
        </p:spPr>
        <p:txBody>
          <a:bodyPr/>
          <a:lstStyle/>
          <a:p>
            <a:pPr marL="0" indent="0">
              <a:buNone/>
            </a:pPr>
            <a:endParaRPr lang="en-US" b="1" dirty="0"/>
          </a:p>
          <a:p>
            <a:pPr marL="0" indent="0">
              <a:buNone/>
            </a:pPr>
            <a:endParaRPr lang="en-US" b="1" dirty="0"/>
          </a:p>
          <a:p>
            <a:pPr marL="0" indent="0">
              <a:buNone/>
            </a:pPr>
            <a:endParaRPr lang="en-US" b="1" dirty="0"/>
          </a:p>
          <a:p>
            <a:pPr marL="0" indent="0" algn="ctr">
              <a:buNone/>
            </a:pPr>
            <a:r>
              <a:rPr lang="en-US" b="1" dirty="0"/>
              <a:t>You have now submitted a Reserve for Replacement request for this property.</a:t>
            </a:r>
            <a:endParaRPr lang="en-US" dirty="0"/>
          </a:p>
          <a:p>
            <a:endParaRPr lang="en-US" dirty="0"/>
          </a:p>
        </p:txBody>
      </p:sp>
    </p:spTree>
    <p:extLst>
      <p:ext uri="{BB962C8B-B14F-4D97-AF65-F5344CB8AC3E}">
        <p14:creationId xmlns:p14="http://schemas.microsoft.com/office/powerpoint/2010/main" val="2372145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491" y="1028700"/>
            <a:ext cx="8382000" cy="4525963"/>
          </a:xfrm>
        </p:spPr>
        <p:txBody>
          <a:bodyPr anchor="ctr">
            <a:normAutofit/>
          </a:bodyPr>
          <a:lstStyle/>
          <a:p>
            <a:pPr marL="0" indent="0" algn="ctr">
              <a:buNone/>
            </a:pPr>
            <a:r>
              <a:rPr lang="EN-US" b="1" dirty="0"/>
              <a:t>Who to Contact?</a:t>
            </a:r>
          </a:p>
          <a:p>
            <a:pPr marL="0" indent="0" algn="ctr">
              <a:buNone/>
            </a:pPr>
            <a:endParaRPr lang="EN-US" b="1" dirty="0"/>
          </a:p>
          <a:p>
            <a:pPr marL="57150" indent="0" algn="ctr">
              <a:buNone/>
            </a:pPr>
            <a:r>
              <a:rPr lang="EN-US" b="1" dirty="0"/>
              <a:t>Please e-mail your 232 Healthcare Portal questions or concerns to the </a:t>
            </a:r>
          </a:p>
          <a:p>
            <a:pPr marL="57150" indent="0" algn="ctr">
              <a:buNone/>
            </a:pPr>
            <a:r>
              <a:rPr lang="EN-US" b="1" dirty="0"/>
              <a:t>232 Healthcare Portal Help Desk at </a:t>
            </a:r>
          </a:p>
          <a:p>
            <a:pPr marL="57150" indent="0" algn="ctr">
              <a:buNone/>
            </a:pPr>
            <a:r>
              <a:rPr lang="EN-US" b="1" dirty="0">
                <a:hlinkClick r:id="rId3"/>
              </a:rPr>
              <a:t>HHCP@HUD.GOV</a:t>
            </a:r>
            <a:endParaRPr lang="EN-US" b="1" dirty="0"/>
          </a:p>
          <a:p>
            <a:pPr marL="400050" lvl="1" indent="0" algn="ctr">
              <a:buNone/>
            </a:pPr>
            <a:endParaRPr lang="en-US" dirty="0"/>
          </a:p>
          <a:p>
            <a:pPr marL="400050" lvl="1" indent="0">
              <a:buNone/>
            </a:pPr>
            <a:endParaRPr lang="en-US" dirty="0"/>
          </a:p>
          <a:p>
            <a:pPr marL="0" indent="0">
              <a:buNone/>
            </a:pPr>
            <a:endParaRPr lang="en-US" dirty="0"/>
          </a:p>
        </p:txBody>
      </p:sp>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34</a:t>
            </a:fld>
            <a:endParaRPr lang="en-US"/>
          </a:p>
        </p:txBody>
      </p:sp>
    </p:spTree>
    <p:extLst>
      <p:ext uri="{BB962C8B-B14F-4D97-AF65-F5344CB8AC3E}">
        <p14:creationId xmlns:p14="http://schemas.microsoft.com/office/powerpoint/2010/main" val="267308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Questions</a:t>
            </a:r>
          </a:p>
        </p:txBody>
      </p:sp>
      <p:pic>
        <p:nvPicPr>
          <p:cNvPr id="1027" name="Picture 3" descr="C:\Users\H47700\AppData\Local\Microsoft\Windows\Temporary Internet Files\Content.IE5\FMAPLN3S\Questionmark[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61615" y="1600200"/>
            <a:ext cx="3620770"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BBF084A7-5DC8-4F7B-85FA-728A30479C84}" type="datetime1">
              <a:rPr lang="en-US" smtClean="0">
                <a:solidFill>
                  <a:schemeClr val="bg1"/>
                </a:solidFill>
              </a:rPr>
              <a:t>1/10/2017</a:t>
            </a:fld>
            <a:endParaRPr lang="en-US" dirty="0">
              <a:solidFill>
                <a:schemeClr val="bg1"/>
              </a:solidFill>
            </a:endParaRPr>
          </a:p>
        </p:txBody>
      </p:sp>
      <p:sp>
        <p:nvSpPr>
          <p:cNvPr id="4" name="Slide Number Placeholder 3"/>
          <p:cNvSpPr>
            <a:spLocks noGrp="1"/>
          </p:cNvSpPr>
          <p:nvPr>
            <p:ph type="sldNum" sz="quarter" idx="12"/>
          </p:nvPr>
        </p:nvSpPr>
        <p:spPr/>
        <p:txBody>
          <a:bodyPr/>
          <a:lstStyle/>
          <a:p>
            <a:fld id="{15B965DB-A423-4A63-A9CD-09F9A993376A}" type="slidenum">
              <a:rPr lang="en-US" smtClean="0"/>
              <a:t>35</a:t>
            </a:fld>
            <a:endParaRPr lang="en-US" dirty="0"/>
          </a:p>
        </p:txBody>
      </p:sp>
    </p:spTree>
    <p:extLst>
      <p:ext uri="{BB962C8B-B14F-4D97-AF65-F5344CB8AC3E}">
        <p14:creationId xmlns:p14="http://schemas.microsoft.com/office/powerpoint/2010/main" val="68655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854311-1A1A-47C8-B27C-EEF6B7495CD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4</a:t>
            </a:fld>
            <a:endParaRPr lang="en-US"/>
          </a:p>
        </p:txBody>
      </p:sp>
      <p:pic>
        <p:nvPicPr>
          <p:cNvPr id="7" name="Content Placeholder 6"/>
          <p:cNvPicPr>
            <a:picLocks noGrp="1"/>
          </p:cNvPicPr>
          <p:nvPr>
            <p:ph idx="1"/>
          </p:nvPr>
        </p:nvPicPr>
        <p:blipFill rotWithShape="1">
          <a:blip r:embed="rId2" cstate="print">
            <a:extLst>
              <a:ext uri="{28A0092B-C50C-407E-A947-70E740481C1C}">
                <a14:useLocalDpi xmlns:a14="http://schemas.microsoft.com/office/drawing/2010/main" val="0"/>
              </a:ext>
            </a:extLst>
          </a:blip>
          <a:srcRect l="14263" t="16052" r="16346"/>
          <a:stretch/>
        </p:blipFill>
        <p:spPr bwMode="auto">
          <a:xfrm>
            <a:off x="76200" y="381000"/>
            <a:ext cx="8915400" cy="5745163"/>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flipH="1">
            <a:off x="5638800" y="2362200"/>
            <a:ext cx="914400"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02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854311-1A1A-47C8-B27C-EEF6B7495CDD}"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5</a:t>
            </a:fld>
            <a:endParaRPr lang="en-US"/>
          </a:p>
        </p:txBody>
      </p:sp>
      <p:pic>
        <p:nvPicPr>
          <p:cNvPr id="7" name="Content Placeholder 6"/>
          <p:cNvPicPr>
            <a:picLocks noGrp="1"/>
          </p:cNvPicPr>
          <p:nvPr>
            <p:ph idx="1"/>
          </p:nvPr>
        </p:nvPicPr>
        <p:blipFill rotWithShape="1">
          <a:blip r:embed="rId2" cstate="print">
            <a:extLst>
              <a:ext uri="{28A0092B-C50C-407E-A947-70E740481C1C}">
                <a14:useLocalDpi xmlns:a14="http://schemas.microsoft.com/office/drawing/2010/main" val="0"/>
              </a:ext>
            </a:extLst>
          </a:blip>
          <a:srcRect l="14263" t="16052" r="16346"/>
          <a:stretch/>
        </p:blipFill>
        <p:spPr bwMode="auto">
          <a:xfrm>
            <a:off x="76200" y="381000"/>
            <a:ext cx="8915400" cy="5745163"/>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flipH="1">
            <a:off x="5638800" y="2590800"/>
            <a:ext cx="914400"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3591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334000"/>
          </a:xfrm>
        </p:spPr>
        <p:txBody>
          <a:bodyPr>
            <a:normAutofit/>
          </a:bodyPr>
          <a:lstStyle/>
          <a:p>
            <a:pPr lvl="0"/>
            <a:r>
              <a:rPr lang="en-US" dirty="0"/>
              <a:t>Enter the FHA Number of the property:</a:t>
            </a:r>
          </a:p>
          <a:p>
            <a:pPr lvl="1"/>
            <a:r>
              <a:rPr lang="en-US" dirty="0"/>
              <a:t>You can either select the FHA number by typing at least the first digit </a:t>
            </a:r>
          </a:p>
          <a:p>
            <a:pPr lvl="1"/>
            <a:r>
              <a:rPr lang="en-US" dirty="0"/>
              <a:t>You can enter the entire FHA number, including the dash (-) to locate the FHA number of the property you are submitting a Reserve for Replacement request for.</a:t>
            </a:r>
          </a:p>
        </p:txBody>
      </p:sp>
      <p:sp>
        <p:nvSpPr>
          <p:cNvPr id="5" name="Date Placeholder 4"/>
          <p:cNvSpPr>
            <a:spLocks noGrp="1"/>
          </p:cNvSpPr>
          <p:nvPr>
            <p:ph type="dt" sz="half" idx="10"/>
          </p:nvPr>
        </p:nvSpPr>
        <p:spPr/>
        <p:txBody>
          <a:bodyPr/>
          <a:lstStyle/>
          <a:p>
            <a:fld id="{8E3A7AA5-3504-4506-875C-D9CFFD063C9B}"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6</a:t>
            </a:fld>
            <a:endParaRPr lang="en-US"/>
          </a:p>
        </p:txBody>
      </p:sp>
    </p:spTree>
    <p:extLst>
      <p:ext uri="{BB962C8B-B14F-4D97-AF65-F5344CB8AC3E}">
        <p14:creationId xmlns:p14="http://schemas.microsoft.com/office/powerpoint/2010/main" val="146257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8CC5EC-6561-4269-A607-BD104A5049D7}"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7</a:t>
            </a:fld>
            <a:endParaRPr lang="en-US"/>
          </a:p>
        </p:txBody>
      </p:sp>
      <p:pic>
        <p:nvPicPr>
          <p:cNvPr id="7" name="Content Placeholder 6"/>
          <p:cNvPicPr>
            <a:picLocks noGrp="1"/>
          </p:cNvPicPr>
          <p:nvPr>
            <p:ph idx="1"/>
          </p:nvPr>
        </p:nvPicPr>
        <p:blipFill rotWithShape="1">
          <a:blip r:embed="rId2">
            <a:extLst>
              <a:ext uri="{28A0092B-C50C-407E-A947-70E740481C1C}">
                <a14:useLocalDpi xmlns:a14="http://schemas.microsoft.com/office/drawing/2010/main" val="0"/>
              </a:ext>
            </a:extLst>
          </a:blip>
          <a:srcRect l="6090" t="12205" r="10736"/>
          <a:stretch/>
        </p:blipFill>
        <p:spPr bwMode="auto">
          <a:xfrm>
            <a:off x="228600" y="304800"/>
            <a:ext cx="8686799" cy="5821363"/>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flipH="1">
            <a:off x="5715000" y="1752600"/>
            <a:ext cx="914400"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47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27BABC-30AD-4B77-967B-EBBD07AC55D1}"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8</a:t>
            </a:fld>
            <a:endParaRPr lang="en-US"/>
          </a:p>
        </p:txBody>
      </p:sp>
      <p:sp>
        <p:nvSpPr>
          <p:cNvPr id="2" name="Content Placeholder 1"/>
          <p:cNvSpPr>
            <a:spLocks noGrp="1"/>
          </p:cNvSpPr>
          <p:nvPr>
            <p:ph idx="1"/>
          </p:nvPr>
        </p:nvSpPr>
        <p:spPr>
          <a:xfrm>
            <a:off x="457200" y="762000"/>
            <a:ext cx="8229600" cy="4525963"/>
          </a:xfrm>
        </p:spPr>
        <p:txBody>
          <a:bodyPr>
            <a:normAutofit/>
          </a:bodyPr>
          <a:lstStyle/>
          <a:p>
            <a:r>
              <a:rPr lang="en-US" dirty="0"/>
              <a:t>If the property’s FHA Number is not available in your drop-down list:</a:t>
            </a:r>
          </a:p>
          <a:p>
            <a:pPr lvl="1"/>
            <a:r>
              <a:rPr lang="en-US" dirty="0"/>
              <a:t>Select the “Missing FHA Number” button and enter the required information and click Submit.  </a:t>
            </a:r>
          </a:p>
          <a:p>
            <a:pPr marL="457200" lvl="1" indent="0">
              <a:buNone/>
            </a:pPr>
            <a:r>
              <a:rPr lang="en-US" dirty="0"/>
              <a:t>Please note that if the property’s FHA Number is missing, you will have to submit the Reserve for Replacement Request to the Reserve for Replacement Team via e-mail (</a:t>
            </a:r>
            <a:r>
              <a:rPr lang="en-US" u="sng" dirty="0">
                <a:hlinkClick r:id="rId3"/>
              </a:rPr>
              <a:t>232R4Rrequest@hud.gov</a:t>
            </a:r>
            <a:r>
              <a:rPr lang="en-US" dirty="0"/>
              <a:t>).</a:t>
            </a:r>
          </a:p>
          <a:p>
            <a:endParaRPr lang="en-US" dirty="0"/>
          </a:p>
        </p:txBody>
      </p:sp>
    </p:spTree>
    <p:extLst>
      <p:ext uri="{BB962C8B-B14F-4D97-AF65-F5344CB8AC3E}">
        <p14:creationId xmlns:p14="http://schemas.microsoft.com/office/powerpoint/2010/main" val="341906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BFB9E00-32CE-46D3-9BCA-23815500A2F1}" type="datetime1">
              <a:rPr lang="en-US" smtClean="0">
                <a:solidFill>
                  <a:schemeClr val="bg1"/>
                </a:solidFill>
              </a:rPr>
              <a:t>1/10/2017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9</a:t>
            </a:fld>
            <a:endParaRPr lang="en-US"/>
          </a:p>
        </p:txBody>
      </p:sp>
      <p:pic>
        <p:nvPicPr>
          <p:cNvPr id="8" name="Picture 7"/>
          <p:cNvPicPr/>
          <p:nvPr/>
        </p:nvPicPr>
        <p:blipFill rotWithShape="1">
          <a:blip r:embed="rId3">
            <a:extLst>
              <a:ext uri="{28A0092B-C50C-407E-A947-70E740481C1C}">
                <a14:useLocalDpi xmlns:a14="http://schemas.microsoft.com/office/drawing/2010/main" val="0"/>
              </a:ext>
            </a:extLst>
          </a:blip>
          <a:srcRect l="5768" t="12205" r="10578" b="3254"/>
          <a:stretch/>
        </p:blipFill>
        <p:spPr bwMode="auto">
          <a:xfrm>
            <a:off x="228601" y="381000"/>
            <a:ext cx="8686800" cy="5715000"/>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H="1">
            <a:off x="5562600" y="685800"/>
            <a:ext cx="914400"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5454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893</TotalTime>
  <Words>1181</Words>
  <Application>Microsoft Office PowerPoint</Application>
  <PresentationFormat>On-screen Show (4:3)</PresentationFormat>
  <Paragraphs>156</Paragraphs>
  <Slides>35</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232 Healthcare Portal Instructions for 232 Lenders  Processing a Reserve for Replacement Request  Presented by Tiffani Tyer</vt:lpstr>
      <vt:lpstr>SUBMITTING A RESERVE FOR REPLACEMENT ESCROW REQUESTS </vt:lpstr>
      <vt:lpstr>REVIEWING AND PROCESSING RESERVE FOR REPLACEMENT ESCROW REQUESTS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Housing and Urban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Presentation</dc:title>
  <dc:creator>H47700</dc:creator>
  <cp:lastModifiedBy>Tiffani Tyer</cp:lastModifiedBy>
  <cp:revision>40</cp:revision>
  <cp:lastPrinted>2017-01-10T17:29:30Z</cp:lastPrinted>
  <dcterms:created xsi:type="dcterms:W3CDTF">2015-08-05T12:51:05Z</dcterms:created>
  <dcterms:modified xsi:type="dcterms:W3CDTF">2017-01-10T17:29:46Z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