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7"/>
  </p:notesMasterIdLst>
  <p:sldIdLst>
    <p:sldId id="272" r:id="rId3"/>
    <p:sldId id="273" r:id="rId4"/>
    <p:sldId id="274" r:id="rId5"/>
    <p:sldId id="302" r:id="rId6"/>
    <p:sldId id="303" r:id="rId7"/>
    <p:sldId id="307" r:id="rId8"/>
    <p:sldId id="308" r:id="rId9"/>
    <p:sldId id="313" r:id="rId10"/>
    <p:sldId id="314" r:id="rId11"/>
    <p:sldId id="315" r:id="rId12"/>
    <p:sldId id="309" r:id="rId13"/>
    <p:sldId id="306" r:id="rId14"/>
    <p:sldId id="316" r:id="rId15"/>
    <p:sldId id="305" r:id="rId16"/>
    <p:sldId id="310" r:id="rId17"/>
    <p:sldId id="304" r:id="rId18"/>
    <p:sldId id="317" r:id="rId19"/>
    <p:sldId id="311" r:id="rId20"/>
    <p:sldId id="318" r:id="rId21"/>
    <p:sldId id="312" r:id="rId22"/>
    <p:sldId id="319" r:id="rId23"/>
    <p:sldId id="320" r:id="rId24"/>
    <p:sldId id="321" r:id="rId25"/>
    <p:sldId id="30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11/14/2016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34290" indent="0" algn="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2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286" y="5937956"/>
            <a:ext cx="618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0" y="6208894"/>
            <a:ext cx="9144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 userDrawn="1"/>
        </p:nvCxnSpPr>
        <p:spPr>
          <a:xfrm flipV="1">
            <a:off x="2286" y="5937956"/>
            <a:ext cx="618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165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2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7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10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050"/>
            </a:lvl1pPr>
            <a:lvl2pPr indent="0" algn="l">
              <a:buNone/>
              <a:defRPr sz="900"/>
            </a:lvl2pPr>
            <a:lvl3pPr indent="0" algn="l">
              <a:buNone/>
              <a:defRPr sz="750"/>
            </a:lvl3pPr>
            <a:lvl4pPr indent="0" algn="l">
              <a:buNone/>
              <a:defRPr sz="675"/>
            </a:lvl4pPr>
            <a:lvl5pPr indent="0" algn="l"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9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188"/>
              </a:spcBef>
              <a:buFontTx/>
              <a:buNone/>
              <a:defRPr sz="975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1771" y="-7144"/>
            <a:ext cx="9180548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35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35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35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350"/>
                </a:p>
              </p:txBody>
            </p:sp>
          </p:grpSp>
        </p:grpSp>
      </p:grp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t>11/14/2016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9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75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8516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516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indent="-15773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5773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577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37160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660" indent="-13716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Lanier Hylton</a:t>
            </a:r>
          </a:p>
          <a:p>
            <a:r>
              <a:rPr lang="en-US" dirty="0"/>
              <a:t>Alisa Costello</a:t>
            </a:r>
          </a:p>
          <a:p>
            <a:r>
              <a:rPr lang="en-US" dirty="0"/>
              <a:t>Danielle Garcia</a:t>
            </a:r>
          </a:p>
          <a:p>
            <a:r>
              <a:rPr lang="en-US" dirty="0"/>
              <a:t>Jed Graef</a:t>
            </a:r>
          </a:p>
          <a:p>
            <a:r>
              <a:rPr lang="en-US" dirty="0"/>
              <a:t>Mary Ross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TRACS 2.0.3.A</a:t>
            </a:r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7239" y="196546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Note: Requirement is not limited to the immediately previous voucher. </a:t>
            </a:r>
          </a:p>
          <a:p>
            <a:endParaRPr lang="en-US" sz="2400" dirty="0"/>
          </a:p>
          <a:p>
            <a:r>
              <a:rPr lang="en-US" sz="2400" dirty="0" smtClean="0"/>
              <a:t>There have been situations where the first submission of a voucher for a new contract is held for review but one or more subsequent vouchers are paid. </a:t>
            </a:r>
          </a:p>
          <a:p>
            <a:endParaRPr lang="en-US" sz="2400" dirty="0"/>
          </a:p>
          <a:p>
            <a:r>
              <a:rPr lang="en-US" sz="2400" dirty="0" smtClean="0"/>
              <a:t>HUD can require corrections to the first voucher as a condition of payment</a:t>
            </a:r>
          </a:p>
          <a:p>
            <a:endParaRPr lang="en-US" sz="2400" dirty="0" smtClean="0"/>
          </a:p>
          <a:p>
            <a:r>
              <a:rPr lang="en-US" sz="2400" dirty="0" smtClean="0"/>
              <a:t>Note: Corrected voucher may be in a different TRACS version than the original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6652"/>
            <a:ext cx="8229600" cy="824909"/>
          </a:xfrm>
        </p:spPr>
        <p:txBody>
          <a:bodyPr>
            <a:normAutofit/>
          </a:bodyPr>
          <a:lstStyle/>
          <a:p>
            <a:r>
              <a:rPr lang="en-US" dirty="0"/>
              <a:t>Correcting Vouchers</a:t>
            </a:r>
          </a:p>
        </p:txBody>
      </p:sp>
    </p:spTree>
    <p:extLst>
      <p:ext uri="{BB962C8B-B14F-4D97-AF65-F5344CB8AC3E}">
        <p14:creationId xmlns:p14="http://schemas.microsoft.com/office/powerpoint/2010/main" val="197945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However,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situations </a:t>
            </a:r>
            <a:r>
              <a:rPr lang="en-US" dirty="0"/>
              <a:t>may arise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that </a:t>
            </a:r>
            <a:r>
              <a:rPr lang="en-US" dirty="0"/>
              <a:t>result in a new transmission for the </a:t>
            </a:r>
            <a:r>
              <a:rPr lang="en-US" dirty="0" smtClean="0"/>
              <a:t>Agreement ID </a:t>
            </a:r>
          </a:p>
          <a:p>
            <a:pPr marL="0" indent="0" algn="ctr">
              <a:buNone/>
            </a:pP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new statu</a:t>
            </a:r>
            <a:r>
              <a:rPr lang="en-US" dirty="0"/>
              <a:t>s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or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correction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numbers related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prior transaction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When the description for a status indicates,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</a:t>
            </a:r>
            <a:r>
              <a:rPr lang="en-US" dirty="0"/>
              <a:t>Normally no further transactions are submitted for this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Agreement ID</a:t>
            </a:r>
            <a:r>
              <a:rPr lang="en-US" dirty="0"/>
              <a:t>”,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this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assumes that the status has been entered correctly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/>
              <a:t>and </a:t>
            </a:r>
            <a:r>
              <a:rPr lang="en-US" dirty="0"/>
              <a:t>there is no cause to change the status later 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97492"/>
          </a:xfrm>
        </p:spPr>
        <p:txBody>
          <a:bodyPr>
            <a:normAutofit/>
          </a:bodyPr>
          <a:lstStyle/>
          <a:p>
            <a:r>
              <a:rPr lang="en-US" dirty="0"/>
              <a:t>Section 7 Record </a:t>
            </a:r>
            <a:r>
              <a:rPr lang="en-US" dirty="0" smtClean="0"/>
              <a:t>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7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Because we decided not to implement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transaction ID for Section 7 records and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because </a:t>
            </a:r>
            <a:r>
              <a:rPr lang="en-US" sz="2800" dirty="0">
                <a:solidFill>
                  <a:srgbClr val="000000"/>
                </a:solidFill>
              </a:rPr>
              <a:t>each record has values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that </a:t>
            </a:r>
            <a:r>
              <a:rPr lang="en-US" sz="2800" dirty="0">
                <a:solidFill>
                  <a:srgbClr val="000000"/>
                </a:solidFill>
              </a:rPr>
              <a:t>tie to </a:t>
            </a:r>
            <a:r>
              <a:rPr lang="en-US" sz="2800" dirty="0" smtClean="0">
                <a:solidFill>
                  <a:srgbClr val="000000"/>
                </a:solidFill>
              </a:rPr>
              <a:t>the previous record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it </a:t>
            </a:r>
            <a:r>
              <a:rPr lang="en-US" sz="2800" dirty="0">
                <a:solidFill>
                  <a:srgbClr val="000000"/>
                </a:solidFill>
              </a:rPr>
              <a:t>is not possible for a subsequent voucher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rgbClr val="000000"/>
                </a:solidFill>
              </a:rPr>
              <a:t>include a direct correction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for </a:t>
            </a:r>
            <a:r>
              <a:rPr lang="en-US" sz="2800" dirty="0">
                <a:solidFill>
                  <a:srgbClr val="000000"/>
                </a:solidFill>
              </a:rPr>
              <a:t>a specific historical </a:t>
            </a:r>
            <a:r>
              <a:rPr lang="en-US" sz="2800" dirty="0" smtClean="0">
                <a:solidFill>
                  <a:srgbClr val="000000"/>
                </a:solidFill>
              </a:rPr>
              <a:t>record.</a:t>
            </a:r>
          </a:p>
          <a:p>
            <a:pPr marL="0" indent="0" algn="ctr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All Section 7 records must be correct and resubmitted on the corrected voucher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4928"/>
          </a:xfrm>
        </p:spPr>
        <p:txBody>
          <a:bodyPr>
            <a:normAutofit fontScale="90000"/>
          </a:bodyPr>
          <a:lstStyle/>
          <a:p>
            <a:r>
              <a:rPr lang="en-US" dirty="0"/>
              <a:t>Correcting Repayment/Escrow Issues</a:t>
            </a:r>
          </a:p>
        </p:txBody>
      </p:sp>
    </p:spTree>
    <p:extLst>
      <p:ext uri="{BB962C8B-B14F-4D97-AF65-F5344CB8AC3E}">
        <p14:creationId xmlns:p14="http://schemas.microsoft.com/office/powerpoint/2010/main" val="222840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777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There </a:t>
            </a:r>
            <a:r>
              <a:rPr lang="en-US" sz="2400" dirty="0"/>
              <a:t>are three types of errors to consider</a:t>
            </a:r>
          </a:p>
          <a:p>
            <a:pPr lvl="1"/>
            <a:r>
              <a:rPr lang="en-US" sz="2000" dirty="0"/>
              <a:t>Fatal</a:t>
            </a:r>
          </a:p>
          <a:p>
            <a:pPr lvl="1"/>
            <a:r>
              <a:rPr lang="en-US" sz="2000" dirty="0"/>
              <a:t>Discrepancy</a:t>
            </a:r>
          </a:p>
          <a:p>
            <a:pPr lvl="1"/>
            <a:r>
              <a:rPr lang="en-US" sz="2000" dirty="0"/>
              <a:t>Other</a:t>
            </a:r>
          </a:p>
          <a:p>
            <a:endParaRPr lang="en-US" dirty="0" smtClean="0"/>
          </a:p>
          <a:p>
            <a:r>
              <a:rPr lang="en-US" sz="2400" dirty="0" smtClean="0"/>
              <a:t>Fatal errors </a:t>
            </a:r>
            <a:r>
              <a:rPr lang="en-US" sz="2400" dirty="0"/>
              <a:t>need to be corrected for the current voucher before it can be considered for payment</a:t>
            </a:r>
          </a:p>
          <a:p>
            <a:endParaRPr lang="en-US" sz="2400" dirty="0" smtClean="0"/>
          </a:p>
          <a:p>
            <a:r>
              <a:rPr lang="en-US" sz="2400" dirty="0" smtClean="0"/>
              <a:t>Discrepancies </a:t>
            </a:r>
            <a:r>
              <a:rPr lang="en-US" sz="2400" dirty="0"/>
              <a:t>can be fixed on subsequent vouchers</a:t>
            </a:r>
          </a:p>
          <a:p>
            <a:endParaRPr lang="en-US" sz="2400" dirty="0" smtClean="0"/>
          </a:p>
          <a:p>
            <a:r>
              <a:rPr lang="en-US" sz="2400" dirty="0" smtClean="0"/>
              <a:t>Other—Agreement </a:t>
            </a:r>
            <a:r>
              <a:rPr lang="en-US" sz="2400" dirty="0"/>
              <a:t>Amounts and </a:t>
            </a:r>
            <a:r>
              <a:rPr lang="en-US" sz="2400" dirty="0" smtClean="0"/>
              <a:t>Balances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4928"/>
          </a:xfrm>
        </p:spPr>
        <p:txBody>
          <a:bodyPr>
            <a:normAutofit fontScale="90000"/>
          </a:bodyPr>
          <a:lstStyle/>
          <a:p>
            <a:r>
              <a:rPr lang="en-US" dirty="0"/>
              <a:t>Correcting Repayment/Escrow Issues</a:t>
            </a:r>
          </a:p>
        </p:txBody>
      </p:sp>
    </p:spTree>
    <p:extLst>
      <p:ext uri="{BB962C8B-B14F-4D97-AF65-F5344CB8AC3E}">
        <p14:creationId xmlns:p14="http://schemas.microsoft.com/office/powerpoint/2010/main" val="335283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Between Record Integrity Checks</a:t>
            </a:r>
          </a:p>
          <a:p>
            <a:pPr lvl="1"/>
            <a:r>
              <a:rPr lang="en-US" dirty="0"/>
              <a:t>Beginning Agreement Amount = Ending Agreement Amount from the prior record</a:t>
            </a:r>
          </a:p>
          <a:p>
            <a:pPr lvl="1"/>
            <a:r>
              <a:rPr lang="en-US" dirty="0"/>
              <a:t>Beginning Balance = Ending Balance from the prior record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Amount/Balance Calculations</a:t>
            </a:r>
          </a:p>
          <a:p>
            <a:pPr lvl="1"/>
            <a:r>
              <a:rPr lang="en-US" dirty="0"/>
              <a:t>Ending Agreement Amount = Beginning Agreement Amount + Change Amount</a:t>
            </a:r>
          </a:p>
          <a:p>
            <a:pPr lvl="1"/>
            <a:r>
              <a:rPr lang="en-US" dirty="0"/>
              <a:t>Ending Balance = Agreement Change Amount + Beginning Balance minus Payment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Requested Amount Calculations</a:t>
            </a:r>
          </a:p>
          <a:p>
            <a:pPr lvl="1"/>
            <a:r>
              <a:rPr lang="en-US" dirty="0"/>
              <a:t>Requested Amount = Agreement Change Amount – Payment + Retained Amount</a:t>
            </a:r>
            <a:endParaRPr lang="en-US" b="1" dirty="0"/>
          </a:p>
          <a:p>
            <a:pPr lvl="1"/>
            <a:r>
              <a:rPr lang="en-US" dirty="0"/>
              <a:t>Retained Amount less than or equal to 20% of the Payment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7433"/>
          </a:xfrm>
        </p:spPr>
        <p:txBody>
          <a:bodyPr>
            <a:normAutofit/>
          </a:bodyPr>
          <a:lstStyle/>
          <a:p>
            <a:r>
              <a:rPr lang="en-US" dirty="0"/>
              <a:t>Fatal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373819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Fatal errors </a:t>
            </a:r>
            <a:r>
              <a:rPr lang="en-US" b="1" dirty="0"/>
              <a:t>must</a:t>
            </a:r>
            <a:r>
              <a:rPr lang="en-US" dirty="0"/>
              <a:t> be corrected </a:t>
            </a:r>
            <a:r>
              <a:rPr lang="en-US" dirty="0" smtClean="0"/>
              <a:t>by the owner/agent before voucher </a:t>
            </a:r>
            <a:r>
              <a:rPr lang="en-US" dirty="0"/>
              <a:t>can be paid</a:t>
            </a:r>
          </a:p>
          <a:p>
            <a:r>
              <a:rPr lang="en-US" dirty="0"/>
              <a:t>To avoid </a:t>
            </a:r>
            <a:r>
              <a:rPr lang="en-US" dirty="0" smtClean="0"/>
              <a:t>fatal errors, check </a:t>
            </a:r>
            <a:r>
              <a:rPr lang="en-US" dirty="0"/>
              <a:t>adherence to the rules </a:t>
            </a:r>
            <a:r>
              <a:rPr lang="en-US" u="sng" dirty="0"/>
              <a:t>before</a:t>
            </a:r>
            <a:r>
              <a:rPr lang="en-US" dirty="0"/>
              <a:t> transmitting your voucher</a:t>
            </a:r>
          </a:p>
          <a:p>
            <a:r>
              <a:rPr lang="en-US" dirty="0"/>
              <a:t>This is an excellent opportunity for site software to automate the </a:t>
            </a:r>
            <a:r>
              <a:rPr lang="en-US" dirty="0" smtClean="0"/>
              <a:t>edit</a:t>
            </a:r>
            <a:endParaRPr lang="en-US" dirty="0"/>
          </a:p>
          <a:p>
            <a:r>
              <a:rPr lang="en-US" dirty="0"/>
              <a:t>Keep in mind that the </a:t>
            </a:r>
            <a:r>
              <a:rPr lang="en-US" dirty="0" smtClean="0"/>
              <a:t>“between </a:t>
            </a:r>
            <a:r>
              <a:rPr lang="en-US" dirty="0"/>
              <a:t>record integrity </a:t>
            </a:r>
            <a:r>
              <a:rPr lang="en-US" dirty="0" smtClean="0"/>
              <a:t>checks” </a:t>
            </a:r>
            <a:r>
              <a:rPr lang="en-US" dirty="0"/>
              <a:t>require that the first instance of a record for an ID on the current voucher needs to tie to the last record for that ID submitted on a prior voucher</a:t>
            </a:r>
          </a:p>
          <a:p>
            <a:pPr lvl="1"/>
            <a:r>
              <a:rPr lang="en-US" dirty="0" smtClean="0"/>
              <a:t>There is no requirement for the last record (Agreement ID) to appear on the last voucher.  </a:t>
            </a:r>
          </a:p>
          <a:p>
            <a:pPr lvl="1"/>
            <a:r>
              <a:rPr lang="en-US" dirty="0" smtClean="0"/>
              <a:t>Depending </a:t>
            </a:r>
            <a:r>
              <a:rPr lang="en-US" strike="sngStrike" dirty="0" smtClean="0"/>
              <a:t>on the TRACS version </a:t>
            </a:r>
            <a:r>
              <a:rPr lang="en-US" dirty="0" smtClean="0"/>
              <a:t>or the last submitted status code, the last record (Agreement ID) may appear on any historical voucher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9958"/>
          </a:xfrm>
        </p:spPr>
        <p:txBody>
          <a:bodyPr>
            <a:normAutofit/>
          </a:bodyPr>
          <a:lstStyle/>
          <a:p>
            <a:r>
              <a:rPr lang="en-US" dirty="0"/>
              <a:t>Fatal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15802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32156"/>
            <a:ext cx="8229600" cy="4592444"/>
          </a:xfrm>
        </p:spPr>
        <p:txBody>
          <a:bodyPr>
            <a:normAutofit/>
          </a:bodyPr>
          <a:lstStyle/>
          <a:p>
            <a:r>
              <a:rPr lang="en-US" sz="2400" dirty="0"/>
              <a:t>These are currently being defined and will be published</a:t>
            </a:r>
          </a:p>
          <a:p>
            <a:pPr lvl="1"/>
            <a:r>
              <a:rPr lang="en-US" sz="2000" dirty="0"/>
              <a:t>Status related errors</a:t>
            </a:r>
          </a:p>
          <a:p>
            <a:pPr lvl="1"/>
            <a:r>
              <a:rPr lang="en-US" sz="2000" dirty="0"/>
              <a:t>Missing required records</a:t>
            </a:r>
          </a:p>
          <a:p>
            <a:pPr lvl="2"/>
            <a:r>
              <a:rPr lang="en-US" sz="2000" dirty="0"/>
              <a:t>There is no record for an ID on the current voucher when that ID was Active on the prior voucher</a:t>
            </a:r>
          </a:p>
          <a:p>
            <a:r>
              <a:rPr lang="en-US" sz="2400" dirty="0" smtClean="0"/>
              <a:t>CAs may not suspend a voucher payment solely because a discrepancy error related to a Section 7 record is indicated</a:t>
            </a:r>
          </a:p>
          <a:p>
            <a:r>
              <a:rPr lang="en-US" sz="2400" dirty="0" smtClean="0"/>
              <a:t>TRACS will not </a:t>
            </a:r>
            <a:r>
              <a:rPr lang="en-US" sz="2400" dirty="0"/>
              <a:t>suspend a voucher payment </a:t>
            </a:r>
            <a:r>
              <a:rPr lang="en-US" sz="2400" dirty="0" smtClean="0"/>
              <a:t>solely because a discrepancy </a:t>
            </a:r>
            <a:r>
              <a:rPr lang="en-US" sz="2400" dirty="0"/>
              <a:t>error related to a Section 7 record is indicated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0537"/>
            <a:ext cx="8229600" cy="772443"/>
          </a:xfrm>
        </p:spPr>
        <p:txBody>
          <a:bodyPr>
            <a:normAutofit fontScale="90000"/>
          </a:bodyPr>
          <a:lstStyle/>
          <a:p>
            <a:r>
              <a:rPr lang="en-US" dirty="0"/>
              <a:t>Discrepancies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11452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HUD </a:t>
            </a:r>
            <a:r>
              <a:rPr lang="en-US" sz="3200" dirty="0"/>
              <a:t>will revisit </a:t>
            </a:r>
            <a:r>
              <a:rPr lang="en-US" sz="3200" dirty="0" smtClean="0"/>
              <a:t>the </a:t>
            </a:r>
            <a:r>
              <a:rPr lang="en-US" sz="3200" dirty="0"/>
              <a:t>discrepancies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at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some point 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after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the end of 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/>
              <a:t>the </a:t>
            </a:r>
            <a:r>
              <a:rPr lang="en-US" sz="3200" dirty="0"/>
              <a:t>203A transition period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72443"/>
          </a:xfrm>
        </p:spPr>
        <p:txBody>
          <a:bodyPr>
            <a:normAutofit fontScale="90000"/>
          </a:bodyPr>
          <a:lstStyle/>
          <a:p>
            <a:r>
              <a:rPr lang="en-US" dirty="0"/>
              <a:t>Discrepancies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219598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Amount/Balance Correctness—whether the numbers are correct: not whether they calculate correctly</a:t>
            </a:r>
          </a:p>
          <a:p>
            <a:pPr lvl="1"/>
            <a:r>
              <a:rPr lang="en-US" sz="2800" dirty="0"/>
              <a:t>Agreement Amounts</a:t>
            </a:r>
          </a:p>
          <a:p>
            <a:pPr lvl="2"/>
            <a:r>
              <a:rPr lang="en-US" sz="2400" dirty="0"/>
              <a:t>Should the agreement be for $800 or $900?</a:t>
            </a:r>
          </a:p>
          <a:p>
            <a:pPr lvl="1"/>
            <a:r>
              <a:rPr lang="en-US" sz="2800" dirty="0"/>
              <a:t>Ending Balances</a:t>
            </a:r>
          </a:p>
          <a:p>
            <a:pPr lvl="2"/>
            <a:r>
              <a:rPr lang="en-US" sz="2400" dirty="0"/>
              <a:t>Is the ending balance correct given the transaction history?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45027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381412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OA/CA </a:t>
            </a:r>
            <a:r>
              <a:rPr lang="en-US" sz="3200" dirty="0"/>
              <a:t>differences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In </a:t>
            </a:r>
            <a:r>
              <a:rPr lang="en-US" sz="2800" dirty="0"/>
              <a:t>some cases (initial Agreement Amounts) the correct value cannot be calculated directly and may require research</a:t>
            </a:r>
          </a:p>
          <a:p>
            <a:pPr lvl="2"/>
            <a:r>
              <a:rPr lang="en-US" sz="2400" dirty="0"/>
              <a:t>This is because an Agreement Amount is not necessarily equal to the adjustments caused by the certifications underlying the agreement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Since </a:t>
            </a:r>
            <a:r>
              <a:rPr lang="en-US" sz="2800" dirty="0"/>
              <a:t>Ending Balances depend, in part, on the Agreement Amount as well as payments, an ending balance may not be known precisely until any Agreement Amount issues are </a:t>
            </a:r>
            <a:r>
              <a:rPr lang="en-US" sz="2800" dirty="0" smtClean="0"/>
              <a:t>addressed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57453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68670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63336"/>
            <a:ext cx="8367132" cy="41612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Opening Remarks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Changes to Spec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Open Comments/Questions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Next steps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Meeting Dates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96112"/>
            <a:ext cx="2743200" cy="95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Changing or fixing either an Amount or a Balance is a simple one-time transaction that fills either or both of </a:t>
            </a:r>
            <a:endParaRPr lang="en-US" sz="2800" dirty="0" smtClean="0"/>
          </a:p>
          <a:p>
            <a:pPr lvl="1"/>
            <a:r>
              <a:rPr lang="en-US" sz="2400" dirty="0" smtClean="0"/>
              <a:t>Agreement </a:t>
            </a:r>
            <a:r>
              <a:rPr lang="en-US" sz="2400" dirty="0"/>
              <a:t>Change Amount or </a:t>
            </a:r>
            <a:endParaRPr lang="en-US" sz="2400" dirty="0" smtClean="0"/>
          </a:p>
          <a:p>
            <a:pPr lvl="1"/>
            <a:r>
              <a:rPr lang="en-US" sz="2400" dirty="0" smtClean="0"/>
              <a:t>Total </a:t>
            </a:r>
            <a:r>
              <a:rPr lang="en-US" sz="2400" dirty="0"/>
              <a:t>Payment fields</a:t>
            </a:r>
          </a:p>
          <a:p>
            <a:pPr marL="294894" lvl="1" indent="0" algn="ctr">
              <a:buNone/>
            </a:pPr>
            <a:endParaRPr lang="en-US" sz="2800" dirty="0" smtClean="0"/>
          </a:p>
          <a:p>
            <a:pPr marL="294894" lvl="1" indent="0" algn="ctr">
              <a:buNone/>
            </a:pPr>
            <a:r>
              <a:rPr lang="en-US" sz="2800" dirty="0" smtClean="0"/>
              <a:t>For example:  A </a:t>
            </a:r>
            <a:r>
              <a:rPr lang="en-US" sz="2800" dirty="0"/>
              <a:t>Change Amount of -100 changes both the Ending Agreement Amount and Ending Balance by -100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73629"/>
            <a:ext cx="8229600" cy="824909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6435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Note </a:t>
            </a:r>
            <a:r>
              <a:rPr lang="en-US" sz="3200" dirty="0"/>
              <a:t>that once there is consensus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on </a:t>
            </a:r>
            <a:r>
              <a:rPr lang="en-US" sz="3200" dirty="0"/>
              <a:t>Amounts and Balances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and </a:t>
            </a:r>
            <a:r>
              <a:rPr lang="en-US" sz="3200" dirty="0"/>
              <a:t>a fix implemented,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the </a:t>
            </a:r>
            <a:r>
              <a:rPr lang="en-US" sz="3200" dirty="0"/>
              <a:t>normal error checking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for </a:t>
            </a:r>
            <a:r>
              <a:rPr lang="en-US" sz="3200" dirty="0"/>
              <a:t>Repayments/Escrows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keeps </a:t>
            </a:r>
            <a:r>
              <a:rPr lang="en-US" sz="3200" dirty="0"/>
              <a:t>the numbers correct going forward</a:t>
            </a:r>
          </a:p>
          <a:p>
            <a:pPr algn="ctr"/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19978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220588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Proposal</a:t>
            </a:r>
            <a:r>
              <a:rPr lang="en-US" sz="3200" dirty="0"/>
              <a:t>: Since Amount and Balance issues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rarely </a:t>
            </a:r>
            <a:r>
              <a:rPr lang="en-US" sz="3200" dirty="0"/>
              <a:t>figure into the correctness of a voucher payment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and </a:t>
            </a:r>
            <a:r>
              <a:rPr lang="en-US" sz="3200" dirty="0"/>
              <a:t>given current data quality issues,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these </a:t>
            </a:r>
            <a:r>
              <a:rPr lang="en-US" sz="3200" dirty="0"/>
              <a:t>issues will not be considered cause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for </a:t>
            </a:r>
            <a:r>
              <a:rPr lang="en-US" sz="3200" dirty="0"/>
              <a:t>holding payment on a </a:t>
            </a:r>
            <a:r>
              <a:rPr lang="en-US" sz="3200" dirty="0" smtClean="0"/>
              <a:t>voucher</a:t>
            </a:r>
          </a:p>
          <a:p>
            <a:pPr marL="0" indent="0" algn="ctr">
              <a:buNone/>
            </a:pPr>
            <a:r>
              <a:rPr lang="en-US" sz="3200" dirty="0" smtClean="0"/>
              <a:t>—</a:t>
            </a:r>
            <a:r>
              <a:rPr lang="en-US" sz="3200" dirty="0"/>
              <a:t>at least early on in 203A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34968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260328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71010"/>
            <a:ext cx="8229600" cy="40535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To </a:t>
            </a:r>
            <a:r>
              <a:rPr lang="en-US" sz="3200" dirty="0"/>
              <a:t>be discussed with a target resolution date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on </a:t>
            </a:r>
            <a:r>
              <a:rPr lang="en-US" sz="3200" dirty="0"/>
              <a:t>or shortly after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the </a:t>
            </a:r>
            <a:r>
              <a:rPr lang="en-US" sz="3200" dirty="0"/>
              <a:t>January TRACS Industry Meeting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Errors for Repayments/Escrows</a:t>
            </a:r>
          </a:p>
        </p:txBody>
      </p:sp>
    </p:spTree>
    <p:extLst>
      <p:ext uri="{BB962C8B-B14F-4D97-AF65-F5344CB8AC3E}">
        <p14:creationId xmlns:p14="http://schemas.microsoft.com/office/powerpoint/2010/main" val="170936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163336"/>
            <a:ext cx="8229600" cy="4161263"/>
          </a:xfrm>
        </p:spPr>
        <p:txBody>
          <a:bodyPr>
            <a:normAutofit/>
          </a:bodyPr>
          <a:lstStyle/>
          <a:p>
            <a:r>
              <a:rPr lang="en-US" sz="2800" dirty="0"/>
              <a:t>Action Items</a:t>
            </a:r>
          </a:p>
          <a:p>
            <a:endParaRPr lang="en-US" sz="2800" dirty="0"/>
          </a:p>
          <a:p>
            <a:r>
              <a:rPr lang="en-US" sz="2800" dirty="0"/>
              <a:t>Outstanding Issues</a:t>
            </a:r>
          </a:p>
          <a:p>
            <a:endParaRPr lang="en-US" sz="2800" dirty="0"/>
          </a:p>
          <a:p>
            <a:r>
              <a:rPr lang="en-US" sz="2800" dirty="0"/>
              <a:t>Next Step</a:t>
            </a:r>
          </a:p>
          <a:p>
            <a:endParaRPr lang="en-US" sz="2800" dirty="0"/>
          </a:p>
          <a:p>
            <a:r>
              <a:rPr lang="en-US" sz="2800" dirty="0"/>
              <a:t>Next </a:t>
            </a:r>
            <a:r>
              <a:rPr lang="en-US" sz="2800" dirty="0" smtClean="0"/>
              <a:t>Meeting – January 10 &amp; 11 (1/2 day)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42214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25725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Remarks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34323"/>
            <a:ext cx="8229600" cy="37430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Lanier Hylton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Department of Housing &amp; Urban Development</a:t>
            </a:r>
          </a:p>
          <a:p>
            <a:pPr marL="0" indent="0" algn="ctr">
              <a:buNone/>
            </a:pPr>
            <a:r>
              <a:rPr lang="en-US" sz="3200" dirty="0"/>
              <a:t>Headquarters</a:t>
            </a:r>
          </a:p>
        </p:txBody>
      </p:sp>
    </p:spTree>
    <p:extLst>
      <p:ext uri="{BB962C8B-B14F-4D97-AF65-F5344CB8AC3E}">
        <p14:creationId xmlns:p14="http://schemas.microsoft.com/office/powerpoint/2010/main" val="244464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Test </a:t>
            </a:r>
            <a:r>
              <a:rPr lang="en-US" sz="2800" dirty="0"/>
              <a:t>Region Available 2/1</a:t>
            </a:r>
          </a:p>
          <a:p>
            <a:endParaRPr lang="en-US" sz="2800" dirty="0"/>
          </a:p>
          <a:p>
            <a:r>
              <a:rPr lang="en-US" sz="2800" dirty="0"/>
              <a:t>Go live 6/1</a:t>
            </a:r>
          </a:p>
          <a:p>
            <a:endParaRPr lang="en-US" sz="2800" dirty="0"/>
          </a:p>
          <a:p>
            <a:r>
              <a:rPr lang="en-US" sz="2800" dirty="0"/>
              <a:t>End of transition 8/31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Implementation Dates</a:t>
            </a:r>
          </a:p>
        </p:txBody>
      </p:sp>
    </p:spTree>
    <p:extLst>
      <p:ext uri="{BB962C8B-B14F-4D97-AF65-F5344CB8AC3E}">
        <p14:creationId xmlns:p14="http://schemas.microsoft.com/office/powerpoint/2010/main" val="29365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06117"/>
            <a:ext cx="4038600" cy="424880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Change </a:t>
            </a:r>
          </a:p>
          <a:p>
            <a:pPr marL="0" indent="0" algn="ctr">
              <a:buNone/>
            </a:pPr>
            <a:r>
              <a:rPr lang="en-US" sz="2800" dirty="0" smtClean="0"/>
              <a:t>“</a:t>
            </a:r>
            <a:r>
              <a:rPr lang="en-US" sz="2800" dirty="0"/>
              <a:t>20. Termination Code” 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to </a:t>
            </a:r>
          </a:p>
          <a:p>
            <a:pPr marL="0" indent="0" algn="ctr">
              <a:buNone/>
            </a:pPr>
            <a:r>
              <a:rPr lang="en-US" sz="2800" dirty="0" smtClean="0"/>
              <a:t>“</a:t>
            </a:r>
            <a:r>
              <a:rPr lang="en-US" sz="2800" dirty="0"/>
              <a:t>20. Termination / Suspension Code”</a:t>
            </a:r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2106117"/>
            <a:ext cx="4038600" cy="424880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Change 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“</a:t>
            </a:r>
            <a:r>
              <a:rPr lang="en-US" sz="2800" dirty="0"/>
              <a:t>D. Terminations” 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to </a:t>
            </a:r>
          </a:p>
          <a:p>
            <a:pPr marL="0" indent="0" algn="ctr">
              <a:buNone/>
            </a:pPr>
            <a:r>
              <a:rPr lang="en-US" sz="2800" dirty="0" smtClean="0"/>
              <a:t>“</a:t>
            </a:r>
            <a:r>
              <a:rPr lang="en-US" sz="2800" dirty="0"/>
              <a:t>D. Terminations / Suspensions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9958"/>
          </a:xfrm>
        </p:spPr>
        <p:txBody>
          <a:bodyPr>
            <a:normAutofit/>
          </a:bodyPr>
          <a:lstStyle/>
          <a:p>
            <a:r>
              <a:rPr lang="en-US" dirty="0"/>
              <a:t>50059-A Changes</a:t>
            </a:r>
          </a:p>
        </p:txBody>
      </p:sp>
    </p:spTree>
    <p:extLst>
      <p:ext uri="{BB962C8B-B14F-4D97-AF65-F5344CB8AC3E}">
        <p14:creationId xmlns:p14="http://schemas.microsoft.com/office/powerpoint/2010/main" val="169596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21108"/>
            <a:ext cx="8229600" cy="42034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If the tenant is paying a flat rent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at </a:t>
            </a:r>
            <a:r>
              <a:rPr lang="en-US" sz="3200" dirty="0"/>
              <a:t>the time of conversion,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the </a:t>
            </a:r>
            <a:r>
              <a:rPr lang="en-US" sz="3200" dirty="0"/>
              <a:t>flat rent is used as </a:t>
            </a:r>
            <a:r>
              <a:rPr lang="en-US" sz="3200" dirty="0" smtClean="0"/>
              <a:t>the 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TTP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at RAD Conversion </a:t>
            </a:r>
            <a:r>
              <a:rPr lang="en-US" sz="3200" dirty="0"/>
              <a:t>(the prior TTP)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and </a:t>
            </a:r>
            <a:r>
              <a:rPr lang="en-US" sz="3200" dirty="0"/>
              <a:t>as </a:t>
            </a:r>
            <a:r>
              <a:rPr lang="en-US" sz="3200" dirty="0" smtClean="0"/>
              <a:t>the 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initial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TTP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on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the RAD IC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47394"/>
          </a:xfrm>
        </p:spPr>
        <p:txBody>
          <a:bodyPr>
            <a:normAutofit/>
          </a:bodyPr>
          <a:lstStyle/>
          <a:p>
            <a:r>
              <a:rPr lang="en-US" dirty="0"/>
              <a:t>RAD Rent Phase-In</a:t>
            </a:r>
          </a:p>
        </p:txBody>
      </p:sp>
    </p:spTree>
    <p:extLst>
      <p:ext uri="{BB962C8B-B14F-4D97-AF65-F5344CB8AC3E}">
        <p14:creationId xmlns:p14="http://schemas.microsoft.com/office/powerpoint/2010/main" val="377946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98622"/>
            <a:ext cx="8229600" cy="422597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Both site and CA software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must </a:t>
            </a:r>
            <a:r>
              <a:rPr lang="en-US" sz="3200" dirty="0"/>
              <a:t>have the ability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to </a:t>
            </a:r>
            <a:r>
              <a:rPr lang="en-US" sz="3200" dirty="0"/>
              <a:t>create and submit 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 </a:t>
            </a:r>
            <a:r>
              <a:rPr lang="en-US" sz="3200" dirty="0"/>
              <a:t>corrected voucher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24909"/>
          </a:xfrm>
        </p:spPr>
        <p:txBody>
          <a:bodyPr>
            <a:normAutofit/>
          </a:bodyPr>
          <a:lstStyle/>
          <a:p>
            <a:r>
              <a:rPr lang="en-US" dirty="0"/>
              <a:t>Correcting Vouchers</a:t>
            </a:r>
          </a:p>
        </p:txBody>
      </p:sp>
    </p:spTree>
    <p:extLst>
      <p:ext uri="{BB962C8B-B14F-4D97-AF65-F5344CB8AC3E}">
        <p14:creationId xmlns:p14="http://schemas.microsoft.com/office/powerpoint/2010/main" val="1569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 smtClean="0"/>
              <a:t>If the voucher is being sent to TRACS, </a:t>
            </a:r>
          </a:p>
          <a:p>
            <a:pPr marL="0" indent="0" algn="ctr">
              <a:buNone/>
            </a:pPr>
            <a:r>
              <a:rPr lang="en-US" sz="3200" dirty="0" smtClean="0"/>
              <a:t>the Voucher ID field </a:t>
            </a:r>
          </a:p>
          <a:p>
            <a:pPr marL="0" indent="0" algn="ctr">
              <a:buNone/>
            </a:pPr>
            <a:r>
              <a:rPr lang="en-US" sz="3200" dirty="0" smtClean="0"/>
              <a:t>in the MAT30, Section 2 record 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must </a:t>
            </a:r>
            <a:r>
              <a:rPr lang="en-US" sz="3200" dirty="0" smtClean="0"/>
              <a:t>be filled with </a:t>
            </a:r>
          </a:p>
          <a:p>
            <a:pPr marL="0" indent="0" algn="ctr">
              <a:buNone/>
            </a:pPr>
            <a:r>
              <a:rPr lang="en-US" sz="3200" dirty="0" smtClean="0"/>
              <a:t>the Voucher ID returned from TRACS </a:t>
            </a:r>
          </a:p>
          <a:p>
            <a:pPr marL="0" indent="0" algn="ctr">
              <a:buNone/>
            </a:pPr>
            <a:r>
              <a:rPr lang="en-US" sz="3200" dirty="0" smtClean="0"/>
              <a:t>with its acknowledgement message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24909"/>
          </a:xfrm>
        </p:spPr>
        <p:txBody>
          <a:bodyPr>
            <a:normAutofit/>
          </a:bodyPr>
          <a:lstStyle/>
          <a:p>
            <a:r>
              <a:rPr lang="en-US" dirty="0"/>
              <a:t>Correcting Vouchers</a:t>
            </a:r>
          </a:p>
        </p:txBody>
      </p:sp>
    </p:spTree>
    <p:extLst>
      <p:ext uri="{BB962C8B-B14F-4D97-AF65-F5344CB8AC3E}">
        <p14:creationId xmlns:p14="http://schemas.microsoft.com/office/powerpoint/2010/main" val="64527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It is up to the CA software </a:t>
            </a:r>
          </a:p>
          <a:p>
            <a:pPr marL="0" indent="0" algn="ctr">
              <a:buNone/>
            </a:pPr>
            <a:r>
              <a:rPr lang="en-US" sz="2400" dirty="0"/>
              <a:t>to use the correct ID 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(</a:t>
            </a:r>
            <a:r>
              <a:rPr lang="en-US" sz="2400" dirty="0"/>
              <a:t>9’s or a TRACS Voucher ID) 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depending </a:t>
            </a:r>
            <a:r>
              <a:rPr lang="en-US" sz="2400" dirty="0"/>
              <a:t>on whether </a:t>
            </a:r>
          </a:p>
          <a:p>
            <a:pPr marL="0" indent="0" algn="ctr">
              <a:buNone/>
            </a:pPr>
            <a:r>
              <a:rPr lang="en-US" sz="2400" dirty="0"/>
              <a:t>the voucher 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has </a:t>
            </a:r>
            <a:r>
              <a:rPr lang="en-US" sz="2400" dirty="0"/>
              <a:t>already 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been </a:t>
            </a:r>
            <a:r>
              <a:rPr lang="en-US" sz="2400" dirty="0"/>
              <a:t>sent to TRACS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/>
              <a:t>If the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corrected</a:t>
            </a:r>
            <a:r>
              <a:rPr lang="en-US" sz="2400" dirty="0" smtClean="0"/>
              <a:t> voucher </a:t>
            </a:r>
          </a:p>
          <a:p>
            <a:pPr marL="0" indent="0" algn="ctr">
              <a:buNone/>
            </a:pPr>
            <a:r>
              <a:rPr lang="en-US" sz="2400" dirty="0" smtClean="0"/>
              <a:t>is being sent to a CA, </a:t>
            </a:r>
          </a:p>
          <a:p>
            <a:pPr marL="0" indent="0" algn="ctr">
              <a:buNone/>
            </a:pPr>
            <a:r>
              <a:rPr lang="en-US" sz="2400" dirty="0" smtClean="0"/>
              <a:t>fill the Voucher ID with 9’s. 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77374"/>
          </a:xfrm>
        </p:spPr>
        <p:txBody>
          <a:bodyPr>
            <a:normAutofit/>
          </a:bodyPr>
          <a:lstStyle/>
          <a:p>
            <a:r>
              <a:rPr lang="en-US" dirty="0"/>
              <a:t>Correcting Vouchers</a:t>
            </a:r>
          </a:p>
        </p:txBody>
      </p:sp>
    </p:spTree>
    <p:extLst>
      <p:ext uri="{BB962C8B-B14F-4D97-AF65-F5344CB8AC3E}">
        <p14:creationId xmlns:p14="http://schemas.microsoft.com/office/powerpoint/2010/main" val="5169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on brainstorming" id="{C229246F-E851-40FB-8E1D-535DCA6AFD71}" vid="{8D346C02-FE09-4A8E-BC58-EB73E373F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BE57A2-D666-4652-B423-3EEF5C79D9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0</TotalTime>
  <Words>1065</Words>
  <Application>Microsoft Office PowerPoint</Application>
  <PresentationFormat>On-screen Show (4:3)</PresentationFormat>
  <Paragraphs>179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Century Gothic</vt:lpstr>
      <vt:lpstr>Palatino Linotype</vt:lpstr>
      <vt:lpstr>Wingdings 2</vt:lpstr>
      <vt:lpstr>Presentation on brainstorming</vt:lpstr>
      <vt:lpstr>TRACS 2.0.3.A</vt:lpstr>
      <vt:lpstr>Agenda</vt:lpstr>
      <vt:lpstr>Opening Remarks</vt:lpstr>
      <vt:lpstr>Reminder: Implementation Dates</vt:lpstr>
      <vt:lpstr>50059-A Changes</vt:lpstr>
      <vt:lpstr>RAD Rent Phase-In</vt:lpstr>
      <vt:lpstr>Correcting Vouchers</vt:lpstr>
      <vt:lpstr>Correcting Vouchers</vt:lpstr>
      <vt:lpstr>Correcting Vouchers</vt:lpstr>
      <vt:lpstr>Correcting Vouchers</vt:lpstr>
      <vt:lpstr>Section 7 Record Status</vt:lpstr>
      <vt:lpstr>Correcting Repayment/Escrow Issues</vt:lpstr>
      <vt:lpstr>Correcting Repayment/Escrow Issues</vt:lpstr>
      <vt:lpstr>Fatal Errors for Repayments/Escrows</vt:lpstr>
      <vt:lpstr>Fatal Errors for Repayments/Escrows</vt:lpstr>
      <vt:lpstr>Discrepancies for Repayments/Escrows</vt:lpstr>
      <vt:lpstr>Discrepancies for Repayments/Escrows</vt:lpstr>
      <vt:lpstr>Other Errors for Repayments/Escrows</vt:lpstr>
      <vt:lpstr>Other Errors for Repayments/Escrows</vt:lpstr>
      <vt:lpstr>Other Errors for Repayments/Escrows</vt:lpstr>
      <vt:lpstr>Other Errors for Repayments/Escrows</vt:lpstr>
      <vt:lpstr>Other Errors for Repayments/Escrows</vt:lpstr>
      <vt:lpstr>Other Errors for Repayments/Escrows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2016-09-29T20:30:43Z</dcterms:created>
  <dcterms:modified xsi:type="dcterms:W3CDTF">2016-11-14T14:29:52Z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TC034606379991</vt:lpwstr>
  </property>
</Properties>
</file>